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83" r:id="rId4"/>
    <p:sldId id="385" r:id="rId5"/>
    <p:sldId id="388" r:id="rId6"/>
    <p:sldId id="386" r:id="rId7"/>
    <p:sldId id="387" r:id="rId8"/>
    <p:sldId id="384" r:id="rId9"/>
    <p:sldId id="389" r:id="rId10"/>
    <p:sldId id="391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A41ECAFA-E485-4E1F-AB00-66A5635874AA}">
          <p14:sldIdLst>
            <p14:sldId id="256"/>
            <p14:sldId id="257"/>
            <p14:sldId id="383"/>
            <p14:sldId id="385"/>
            <p14:sldId id="388"/>
            <p14:sldId id="386"/>
            <p14:sldId id="387"/>
            <p14:sldId id="384"/>
            <p14:sldId id="389"/>
            <p14:sldId id="391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8B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D021B53-F7A0-4599-B1E6-BDA2B83051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EF4F18D-E18C-4F88-A655-FD29631A98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7259986-61B3-4229-8BF1-3D4D2792F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08134-E222-4830-A1CD-92AED4C538A5}" type="datetimeFigureOut">
              <a:rPr lang="pt-BR" smtClean="0"/>
              <a:t>16/04/2021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FB2A86C-10AB-4A05-A2E3-CE30741112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74D713F-D242-45B0-8F2E-F77A70963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9D9B3-E2A9-4E3B-9DB9-31B14C9C0C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2733206"/>
      </p:ext>
    </p:extLst>
  </p:cSld>
  <p:clrMapOvr>
    <a:masterClrMapping/>
  </p:clrMapOvr>
  <p:transition spd="med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3A4476-5489-46CE-985B-BA445B4DB3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1BF86D1-93F5-4839-8D5C-46295AC1DC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7A7EC45-2317-4A64-BA73-C9703D4B9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08134-E222-4830-A1CD-92AED4C538A5}" type="datetimeFigureOut">
              <a:rPr lang="pt-BR" smtClean="0"/>
              <a:t>16/04/2021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751670A-C1EA-4823-AF20-F5CF412470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53B44E3-5341-46B2-B890-E2FA6FDDA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9D9B3-E2A9-4E3B-9DB9-31B14C9C0C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4877054"/>
      </p:ext>
    </p:extLst>
  </p:cSld>
  <p:clrMapOvr>
    <a:masterClrMapping/>
  </p:clrMapOvr>
  <p:transition spd="med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3BBB9AB9-F950-4E2E-97E2-457DE05198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5A7D0B43-1427-449D-B365-0667FF32097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F7E55C5-7C37-4CAE-A51F-716F360A3C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08134-E222-4830-A1CD-92AED4C538A5}" type="datetimeFigureOut">
              <a:rPr lang="pt-BR" smtClean="0"/>
              <a:t>16/04/2021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1503C26-42CC-4503-A00C-DFE9A6C145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2B503C9-2C07-4640-9EF3-B8389E955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9D9B3-E2A9-4E3B-9DB9-31B14C9C0C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61549391"/>
      </p:ext>
    </p:extLst>
  </p:cSld>
  <p:clrMapOvr>
    <a:masterClrMapping/>
  </p:clrMapOvr>
  <p:transition spd="med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CDE7BDE-6E3C-44E0-A135-FEAEEA7C1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6C1FF7E-D26D-4089-957E-070061F12F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AB9F4C2-A445-4109-88AD-B10B6AC0D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08134-E222-4830-A1CD-92AED4C538A5}" type="datetimeFigureOut">
              <a:rPr lang="pt-BR" smtClean="0"/>
              <a:t>16/04/2021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793AB86-1E43-4343-B83B-B6E097E1D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B325380-4227-4628-B0E2-EAD9CC1B4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9D9B3-E2A9-4E3B-9DB9-31B14C9C0C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4743955"/>
      </p:ext>
    </p:extLst>
  </p:cSld>
  <p:clrMapOvr>
    <a:masterClrMapping/>
  </p:clrMapOvr>
  <p:transition spd="med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C34E4E-4052-431F-98A8-FB4B92985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FFF0482-89A9-468E-8392-A808FB41C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B453012-E30D-4941-9E0D-5F1D043DEA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08134-E222-4830-A1CD-92AED4C538A5}" type="datetimeFigureOut">
              <a:rPr lang="pt-BR" smtClean="0"/>
              <a:t>16/04/2021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6625B28-488D-4C71-8428-0F44A09B21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5A22762-BC18-486A-BAA8-9E767EF5C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9D9B3-E2A9-4E3B-9DB9-31B14C9C0C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95946596"/>
      </p:ext>
    </p:extLst>
  </p:cSld>
  <p:clrMapOvr>
    <a:masterClrMapping/>
  </p:clrMapOvr>
  <p:transition spd="med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5114A1-45EE-47C1-9B60-3A8734403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F3EABA2-7B32-4A41-907A-ECC998B74AA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67377BF-615F-49A7-9821-014F91F0E2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44E28C5-1B11-4A89-B56B-1A91A4A4E5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08134-E222-4830-A1CD-92AED4C538A5}" type="datetimeFigureOut">
              <a:rPr lang="pt-BR" smtClean="0"/>
              <a:t>16/04/2021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F292712-5E66-4E67-8F01-08D7B5D63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7E4AB2D-76C7-4C02-AFE5-38E41378C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9D9B3-E2A9-4E3B-9DB9-31B14C9C0C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532215"/>
      </p:ext>
    </p:extLst>
  </p:cSld>
  <p:clrMapOvr>
    <a:masterClrMapping/>
  </p:clrMapOvr>
  <p:transition spd="med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C3C987-0328-44BB-86C2-08B2C3411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56F6BA2-FA51-4A1F-8857-3922C7C0AA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570D27D-BC4C-4FCE-9D05-85D0770E8F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0AB07AE-8EFB-4210-97E0-B5668B89DB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31F1786-4614-427C-BFB7-34BE711DE3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C729B46-FD88-4D66-8F93-289938924D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08134-E222-4830-A1CD-92AED4C538A5}" type="datetimeFigureOut">
              <a:rPr lang="pt-BR" smtClean="0"/>
              <a:t>16/04/2021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5D029A34-ECE5-4DE8-BC2C-87D0ABB35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DF70931-7495-4BE1-9FA4-47E794A88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9D9B3-E2A9-4E3B-9DB9-31B14C9C0C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37458891"/>
      </p:ext>
    </p:extLst>
  </p:cSld>
  <p:clrMapOvr>
    <a:masterClrMapping/>
  </p:clrMapOvr>
  <p:transition spd="med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CE3144-2B53-41FE-9CFA-144169DF27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E5515D8E-3AC5-4DE7-8898-64E671F22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08134-E222-4830-A1CD-92AED4C538A5}" type="datetimeFigureOut">
              <a:rPr lang="pt-BR" smtClean="0"/>
              <a:t>16/04/2021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CC0F0F71-80AF-449B-89AB-D3AFA880D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910A72D-45F7-427B-B9C0-12F498D62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9D9B3-E2A9-4E3B-9DB9-31B14C9C0C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25776004"/>
      </p:ext>
    </p:extLst>
  </p:cSld>
  <p:clrMapOvr>
    <a:masterClrMapping/>
  </p:clrMapOvr>
  <p:transition spd="med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7C665F2-54F7-4F61-B5B3-D4BF8ED8EC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08134-E222-4830-A1CD-92AED4C538A5}" type="datetimeFigureOut">
              <a:rPr lang="pt-BR" smtClean="0"/>
              <a:t>16/04/2021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D2A85B4-65CE-47D6-BAF6-A1F2D526ED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BD6184F-F531-4C38-ADF2-5B3302003F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9D9B3-E2A9-4E3B-9DB9-31B14C9C0C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70318158"/>
      </p:ext>
    </p:extLst>
  </p:cSld>
  <p:clrMapOvr>
    <a:masterClrMapping/>
  </p:clrMapOvr>
  <p:transition spd="med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283071-F37A-4844-9877-5F7477D0E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BC04FB4-B27A-422C-ACB6-97EC301C45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88CE835-7702-486C-A35C-A8C7196FCA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7DC7CAE-B10A-48F8-9F02-3969866AB3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08134-E222-4830-A1CD-92AED4C538A5}" type="datetimeFigureOut">
              <a:rPr lang="pt-BR" smtClean="0"/>
              <a:t>16/04/2021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FB0E6E5-6D22-47A1-BAB1-2D80A9F11C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A1D56CA-D819-49FD-8C81-0FBDF5C7A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9D9B3-E2A9-4E3B-9DB9-31B14C9C0C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05075451"/>
      </p:ext>
    </p:extLst>
  </p:cSld>
  <p:clrMapOvr>
    <a:masterClrMapping/>
  </p:clrMapOvr>
  <p:transition spd="med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B1AD85E-9193-4764-830D-22394632D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8A827E8-84C9-41F0-8F8F-F7B8277A11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C0BD23A-C4AE-4525-930A-354FBA0CFE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3086D79E-A3B8-4966-9858-1E86F815E2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08134-E222-4830-A1CD-92AED4C538A5}" type="datetimeFigureOut">
              <a:rPr lang="pt-BR" smtClean="0"/>
              <a:t>16/04/2021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24BF80E-8225-44EE-8E5E-7B996527B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203B66C-472F-43DE-BB6E-68295F883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D9D9B3-E2A9-4E3B-9DB9-31B14C9C0C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1131833"/>
      </p:ext>
    </p:extLst>
  </p:cSld>
  <p:clrMapOvr>
    <a:masterClrMapping/>
  </p:clrMapOvr>
  <p:transition spd="med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C350AD11-B850-4A63-A3EC-1B6DA4407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50BD7B1F-2C3D-41C6-9AE0-C73F63E9B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9D201A2-13AF-4561-A62E-5F7CCEFF24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408134-E222-4830-A1CD-92AED4C538A5}" type="datetimeFigureOut">
              <a:rPr lang="pt-BR" smtClean="0"/>
              <a:t>16/04/2021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FB8218B-5581-476D-AB80-4744D4BF002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012D308-CB5A-4CDE-9F90-F6C78BA223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9D9B3-E2A9-4E3B-9DB9-31B14C9C0C3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54341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mysignature.io/?utm_source=logo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mysignature.io/?utm_source=log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mysignature.io/?utm_source=logo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mysignature.io/?utm_source=log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mysignature.io/?utm_source=logo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hyperlink" Target="https://mysignature.io/?utm_source=logo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mysignature.io/?utm_source=logo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mysignature.io/?utm_source=logo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mysignature.io/?utm_source=log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mysignature.io/?utm_source=logo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35555856-9970-4BC3-9AA9-6A917F53AF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421721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7F487851-BFAF-46D8-A1ED-50CAD6E46F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ítulo 7">
            <a:extLst>
              <a:ext uri="{FF2B5EF4-FFF2-40B4-BE49-F238E27FC236}">
                <a16:creationId xmlns:a16="http://schemas.microsoft.com/office/drawing/2014/main" id="{093E6115-1ED1-47C9-B7CA-91DB050841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0662" y="3896140"/>
            <a:ext cx="4805996" cy="1166190"/>
          </a:xfrm>
        </p:spPr>
        <p:txBody>
          <a:bodyPr anchor="t">
            <a:normAutofit fontScale="90000"/>
          </a:bodyPr>
          <a:lstStyle/>
          <a:p>
            <a:r>
              <a:rPr lang="pt-BR" sz="41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cs typeface="Aldhabi" panose="020B0604020202020204" pitchFamily="2" charset="-78"/>
              </a:rPr>
              <a:t>Gestão de Telefonia Corporativa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7BFAB814-39EB-4E4B-B3AF-D0C5D4F2A7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21721" y="2970717"/>
            <a:ext cx="5261101" cy="458283"/>
          </a:xfrm>
        </p:spPr>
        <p:txBody>
          <a:bodyPr anchor="b">
            <a:normAutofit fontScale="92500" lnSpcReduction="20000"/>
          </a:bodyPr>
          <a:lstStyle/>
          <a:p>
            <a:r>
              <a:rPr lang="pt-BR" sz="3200" b="1" u="sng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Soluções em Telecomunicações </a:t>
            </a:r>
          </a:p>
        </p:txBody>
      </p:sp>
      <p:sp>
        <p:nvSpPr>
          <p:cNvPr id="34" name="Freeform 50">
            <a:extLst>
              <a:ext uri="{FF2B5EF4-FFF2-40B4-BE49-F238E27FC236}">
                <a16:creationId xmlns:a16="http://schemas.microsoft.com/office/drawing/2014/main" id="{13722DD7-BA73-4776-93A3-94491FEF7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1159"/>
            <a:ext cx="5464879" cy="6276841"/>
          </a:xfrm>
          <a:custGeom>
            <a:avLst/>
            <a:gdLst>
              <a:gd name="connsiteX0" fmla="*/ 3299930 w 5464879"/>
              <a:gd name="connsiteY0" fmla="*/ 0 h 6276841"/>
              <a:gd name="connsiteX1" fmla="*/ 5398992 w 5464879"/>
              <a:gd name="connsiteY1" fmla="*/ 753544 h 6276841"/>
              <a:gd name="connsiteX2" fmla="*/ 5464879 w 5464879"/>
              <a:gd name="connsiteY2" fmla="*/ 813426 h 6276841"/>
              <a:gd name="connsiteX3" fmla="*/ 5464879 w 5464879"/>
              <a:gd name="connsiteY3" fmla="*/ 5786434 h 6276841"/>
              <a:gd name="connsiteX4" fmla="*/ 5398992 w 5464879"/>
              <a:gd name="connsiteY4" fmla="*/ 5846317 h 6276841"/>
              <a:gd name="connsiteX5" fmla="*/ 4872873 w 5464879"/>
              <a:gd name="connsiteY5" fmla="*/ 6201577 h 6276841"/>
              <a:gd name="connsiteX6" fmla="*/ 4716632 w 5464879"/>
              <a:gd name="connsiteY6" fmla="*/ 6276841 h 6276841"/>
              <a:gd name="connsiteX7" fmla="*/ 1883227 w 5464879"/>
              <a:gd name="connsiteY7" fmla="*/ 6276841 h 6276841"/>
              <a:gd name="connsiteX8" fmla="*/ 1726987 w 5464879"/>
              <a:gd name="connsiteY8" fmla="*/ 6201577 h 6276841"/>
              <a:gd name="connsiteX9" fmla="*/ 0 w 5464879"/>
              <a:gd name="connsiteY9" fmla="*/ 3299930 h 6276841"/>
              <a:gd name="connsiteX10" fmla="*/ 3299930 w 5464879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64879" h="6276841">
                <a:moveTo>
                  <a:pt x="3299930" y="0"/>
                </a:moveTo>
                <a:cubicBezTo>
                  <a:pt x="4097274" y="0"/>
                  <a:pt x="4828569" y="282789"/>
                  <a:pt x="5398992" y="753544"/>
                </a:cubicBezTo>
                <a:lnTo>
                  <a:pt x="5464879" y="813426"/>
                </a:lnTo>
                <a:lnTo>
                  <a:pt x="5464879" y="5786434"/>
                </a:lnTo>
                <a:lnTo>
                  <a:pt x="5398992" y="5846317"/>
                </a:lnTo>
                <a:cubicBezTo>
                  <a:pt x="5236014" y="5980818"/>
                  <a:pt x="5059904" y="6099975"/>
                  <a:pt x="4872873" y="6201577"/>
                </a:cubicBezTo>
                <a:lnTo>
                  <a:pt x="4716632" y="6276841"/>
                </a:lnTo>
                <a:lnTo>
                  <a:pt x="1883227" y="6276841"/>
                </a:lnTo>
                <a:lnTo>
                  <a:pt x="1726987" y="6201577"/>
                </a:lnTo>
                <a:cubicBezTo>
                  <a:pt x="698316" y="5642769"/>
                  <a:pt x="0" y="4552900"/>
                  <a:pt x="0" y="3299930"/>
                </a:cubicBezTo>
                <a:cubicBezTo>
                  <a:pt x="0" y="1477429"/>
                  <a:pt x="1477429" y="0"/>
                  <a:pt x="3299930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75000"/>
                  </a:schemeClr>
                </a:gs>
                <a:gs pos="100000">
                  <a:schemeClr val="bg2">
                    <a:lumMod val="75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9" name="Imagem 8" descr="IMG_256">
            <a:hlinkClick r:id="rId3"/>
            <a:extLst>
              <a:ext uri="{FF2B5EF4-FFF2-40B4-BE49-F238E27FC236}">
                <a16:creationId xmlns:a16="http://schemas.microsoft.com/office/drawing/2014/main" id="{3898DB85-B23B-49EB-8443-2FF3161C2C6C}"/>
              </a:ext>
            </a:extLst>
          </p:cNvPr>
          <p:cNvPicPr/>
          <p:nvPr/>
        </p:nvPicPr>
        <p:blipFill rotWithShape="1">
          <a:blip r:embed="rId4"/>
          <a:srcRect l="11201" r="3667" b="2"/>
          <a:stretch/>
        </p:blipFill>
        <p:spPr>
          <a:xfrm>
            <a:off x="509177" y="1697277"/>
            <a:ext cx="3804346" cy="4377846"/>
          </a:xfrm>
          <a:custGeom>
            <a:avLst/>
            <a:gdLst/>
            <a:ahLst/>
            <a:cxnLst/>
            <a:rect l="l" t="t" r="r" b="b"/>
            <a:pathLst>
              <a:path w="4141760" h="4377846">
                <a:moveTo>
                  <a:pt x="0" y="0"/>
                </a:moveTo>
                <a:lnTo>
                  <a:pt x="4141760" y="0"/>
                </a:lnTo>
                <a:lnTo>
                  <a:pt x="4141760" y="4377846"/>
                </a:lnTo>
                <a:lnTo>
                  <a:pt x="0" y="4377846"/>
                </a:ln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1317612866"/>
      </p:ext>
    </p:extLst>
  </p:cSld>
  <p:clrMapOvr>
    <a:masterClrMapping/>
  </p:clrMapOvr>
  <p:transition spd="med" advClick="0" advTm="1000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29DDE044-7E35-49DF-8819-0A0C81B6F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08381"/>
          </a:xfrm>
          <a:solidFill>
            <a:schemeClr val="bg1">
              <a:lumMod val="85000"/>
            </a:schemeClr>
          </a:solidFill>
          <a:ln w="28575">
            <a:solidFill>
              <a:schemeClr val="accent5">
                <a:lumMod val="50000"/>
              </a:schemeClr>
            </a:solidFill>
            <a:prstDash val="solid"/>
          </a:ln>
        </p:spPr>
        <p:txBody>
          <a:bodyPr>
            <a:noAutofit/>
          </a:bodyPr>
          <a:lstStyle/>
          <a:p>
            <a:pPr algn="r"/>
            <a:r>
              <a:rPr lang="pt-BR" sz="3200" b="1" dirty="0">
                <a:solidFill>
                  <a:schemeClr val="tx2"/>
                </a:solidFill>
                <a:latin typeface="Arial Nova" panose="020B0604020202020204" pitchFamily="34" charset="0"/>
              </a:rPr>
              <a:t>                                                 </a:t>
            </a:r>
            <a:r>
              <a:rPr lang="pt-BR" sz="2000" b="1" dirty="0">
                <a:solidFill>
                  <a:schemeClr val="tx2">
                    <a:lumMod val="75000"/>
                  </a:schemeClr>
                </a:solidFill>
                <a:latin typeface="Arial Nova" panose="020B0604020202020204" pitchFamily="34" charset="0"/>
              </a:rPr>
              <a:t>GESTÃO DE TELEFONIA CORPORATIVA </a:t>
            </a:r>
            <a:endParaRPr lang="pt-BR" sz="3200" b="1" dirty="0">
              <a:solidFill>
                <a:schemeClr val="tx2">
                  <a:lumMod val="75000"/>
                </a:schemeClr>
              </a:solidFill>
              <a:latin typeface="Arial Nova" panose="020B0604020202020204" pitchFamily="34" charset="0"/>
            </a:endParaRPr>
          </a:p>
        </p:txBody>
      </p:sp>
      <p:pic>
        <p:nvPicPr>
          <p:cNvPr id="42" name="Imagem 41" descr="IMG_256">
            <a:hlinkClick r:id="rId2"/>
            <a:extLst>
              <a:ext uri="{FF2B5EF4-FFF2-40B4-BE49-F238E27FC236}">
                <a16:creationId xmlns:a16="http://schemas.microsoft.com/office/drawing/2014/main" id="{7B7BA363-3D44-44B8-BAAF-3037BB3F070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2728" y="0"/>
            <a:ext cx="785472" cy="80838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Imagem 4" descr="IMG_256">
            <a:hlinkClick r:id="rId2"/>
            <a:extLst>
              <a:ext uri="{FF2B5EF4-FFF2-40B4-BE49-F238E27FC236}">
                <a16:creationId xmlns:a16="http://schemas.microsoft.com/office/drawing/2014/main" id="{ECA4EBA2-4352-4847-8CF7-C03E1C435C8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2177854" y="1005276"/>
            <a:ext cx="1452858" cy="147694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A1C86231-F556-46C0-954F-F469FC6920BD}"/>
              </a:ext>
            </a:extLst>
          </p:cNvPr>
          <p:cNvSpPr/>
          <p:nvPr/>
        </p:nvSpPr>
        <p:spPr>
          <a:xfrm>
            <a:off x="0" y="2475913"/>
            <a:ext cx="12192000" cy="2307101"/>
          </a:xfrm>
          <a:prstGeom prst="rect">
            <a:avLst/>
          </a:prstGeom>
          <a:solidFill>
            <a:srgbClr val="488BA5"/>
          </a:solidFill>
          <a:ln>
            <a:solidFill>
              <a:srgbClr val="488B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800">
                <a:latin typeface="Aldhabi" panose="01000000000000000000" pitchFamily="2" charset="-78"/>
                <a:cs typeface="Aldhabi" panose="01000000000000000000" pitchFamily="2" charset="-78"/>
              </a:rPr>
              <a:t> Sidnei Queiroz </a:t>
            </a:r>
            <a:endParaRPr lang="ko-KR" altLang="en-US" b="1" dirty="0">
              <a:solidFill>
                <a:srgbClr val="488BA5"/>
              </a:solidFill>
              <a:latin typeface="+mj-lt"/>
              <a:cs typeface="Arial" pitchFamily="34" charset="0"/>
            </a:endParaRPr>
          </a:p>
        </p:txBody>
      </p:sp>
      <p:pic>
        <p:nvPicPr>
          <p:cNvPr id="9" name="Espaço Reservado para Imagem 5">
            <a:extLst>
              <a:ext uri="{FF2B5EF4-FFF2-40B4-BE49-F238E27FC236}">
                <a16:creationId xmlns:a16="http://schemas.microsoft.com/office/drawing/2014/main" id="{10D22B73-5565-4A02-BCEC-667AFAAC186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00" r="17600"/>
          <a:stretch/>
        </p:blipFill>
        <p:spPr>
          <a:xfrm>
            <a:off x="5534027" y="970671"/>
            <a:ext cx="5985481" cy="5887328"/>
          </a:xfrm>
          <a:custGeom>
            <a:avLst/>
            <a:gdLst>
              <a:gd name="connsiteX0" fmla="*/ 3543299 w 9986960"/>
              <a:gd name="connsiteY0" fmla="*/ 0 h 10286999"/>
              <a:gd name="connsiteX1" fmla="*/ 9986960 w 9986960"/>
              <a:gd name="connsiteY1" fmla="*/ 0 h 10286999"/>
              <a:gd name="connsiteX2" fmla="*/ 9986960 w 9986960"/>
              <a:gd name="connsiteY2" fmla="*/ 1526 h 10286999"/>
              <a:gd name="connsiteX3" fmla="*/ 6444712 w 9986960"/>
              <a:gd name="connsiteY3" fmla="*/ 5157796 h 10286999"/>
              <a:gd name="connsiteX4" fmla="*/ 9986958 w 9986960"/>
              <a:gd name="connsiteY4" fmla="*/ 10285473 h 10286999"/>
              <a:gd name="connsiteX5" fmla="*/ 9986958 w 9986960"/>
              <a:gd name="connsiteY5" fmla="*/ 10286999 h 10286999"/>
              <a:gd name="connsiteX6" fmla="*/ 3543297 w 9986960"/>
              <a:gd name="connsiteY6" fmla="*/ 10286999 h 10286999"/>
              <a:gd name="connsiteX7" fmla="*/ 0 w 9986960"/>
              <a:gd name="connsiteY7" fmla="*/ 5157799 h 10286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986960" h="10286999">
                <a:moveTo>
                  <a:pt x="3543299" y="0"/>
                </a:moveTo>
                <a:lnTo>
                  <a:pt x="9986960" y="0"/>
                </a:lnTo>
                <a:lnTo>
                  <a:pt x="9986960" y="1526"/>
                </a:lnTo>
                <a:lnTo>
                  <a:pt x="6444712" y="5157796"/>
                </a:lnTo>
                <a:lnTo>
                  <a:pt x="9986958" y="10285473"/>
                </a:lnTo>
                <a:lnTo>
                  <a:pt x="9986958" y="10286999"/>
                </a:lnTo>
                <a:lnTo>
                  <a:pt x="3543297" y="10286999"/>
                </a:lnTo>
                <a:lnTo>
                  <a:pt x="0" y="5157799"/>
                </a:lnTo>
                <a:close/>
              </a:path>
            </a:pathLst>
          </a:custGeom>
        </p:spPr>
      </p:pic>
      <p:sp>
        <p:nvSpPr>
          <p:cNvPr id="10" name="CaixaDeTexto 9">
            <a:extLst>
              <a:ext uri="{FF2B5EF4-FFF2-40B4-BE49-F238E27FC236}">
                <a16:creationId xmlns:a16="http://schemas.microsoft.com/office/drawing/2014/main" id="{63D71B3B-38C1-45AC-8206-75D06FC772BD}"/>
              </a:ext>
            </a:extLst>
          </p:cNvPr>
          <p:cNvSpPr txBox="1"/>
          <p:nvPr/>
        </p:nvSpPr>
        <p:spPr>
          <a:xfrm>
            <a:off x="424070" y="4229017"/>
            <a:ext cx="531412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www.intelectumconsultoria.com.br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0DDFD289-8C8A-4C4B-9D89-9F3AF1B4E8B6}"/>
              </a:ext>
            </a:extLst>
          </p:cNvPr>
          <p:cNvSpPr txBox="1"/>
          <p:nvPr/>
        </p:nvSpPr>
        <p:spPr>
          <a:xfrm>
            <a:off x="368371" y="3777331"/>
            <a:ext cx="531412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Sidnei.queiroz@intelectumconsultoria.com.br</a:t>
            </a:r>
            <a:endParaRPr lang="ko-KR" alt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cs typeface="Arial" pitchFamily="3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3893998-26C1-4CEE-9ADA-013CBC32A8C2}"/>
              </a:ext>
            </a:extLst>
          </p:cNvPr>
          <p:cNvSpPr txBox="1"/>
          <p:nvPr/>
        </p:nvSpPr>
        <p:spPr>
          <a:xfrm>
            <a:off x="-218659" y="3429000"/>
            <a:ext cx="61688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(11) 95557-7886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C02F4DB9-6558-4CBA-8050-541E1C795515}"/>
              </a:ext>
            </a:extLst>
          </p:cNvPr>
          <p:cNvSpPr txBox="1"/>
          <p:nvPr/>
        </p:nvSpPr>
        <p:spPr>
          <a:xfrm>
            <a:off x="1607149" y="2355569"/>
            <a:ext cx="675198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 Sidnei Queiroz</a:t>
            </a:r>
            <a:endParaRPr lang="pt-BR" sz="4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89275004-E6BD-493A-A2AB-75EBB21E3306}"/>
              </a:ext>
            </a:extLst>
          </p:cNvPr>
          <p:cNvSpPr txBox="1"/>
          <p:nvPr/>
        </p:nvSpPr>
        <p:spPr>
          <a:xfrm>
            <a:off x="1727396" y="2877661"/>
            <a:ext cx="626827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dhabi" panose="01000000000000000000" pitchFamily="2" charset="-78"/>
                <a:cs typeface="Aldhabi" panose="01000000000000000000" pitchFamily="2" charset="-78"/>
              </a:rPr>
              <a:t>Diretor Financeiro 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12018806"/>
      </p:ext>
    </p:extLst>
  </p:cSld>
  <p:clrMapOvr>
    <a:masterClrMapping/>
  </p:clrMapOvr>
  <p:transition spd="med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29DDE044-7E35-49DF-8819-0A0C81B6F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08381"/>
          </a:xfrm>
          <a:solidFill>
            <a:schemeClr val="bg1">
              <a:lumMod val="85000"/>
            </a:schemeClr>
          </a:solidFill>
          <a:ln w="28575">
            <a:solidFill>
              <a:schemeClr val="accent5">
                <a:lumMod val="50000"/>
              </a:schemeClr>
            </a:solidFill>
            <a:prstDash val="solid"/>
          </a:ln>
        </p:spPr>
        <p:txBody>
          <a:bodyPr>
            <a:noAutofit/>
          </a:bodyPr>
          <a:lstStyle/>
          <a:p>
            <a:pPr algn="r"/>
            <a:r>
              <a:rPr lang="pt-BR" sz="3200" b="1" dirty="0">
                <a:solidFill>
                  <a:schemeClr val="tx2"/>
                </a:solidFill>
                <a:latin typeface="Arial Nova" panose="020B0604020202020204" pitchFamily="34" charset="0"/>
              </a:rPr>
              <a:t>                                               </a:t>
            </a:r>
            <a:r>
              <a:rPr lang="pt-BR" sz="2000" b="1" dirty="0">
                <a:solidFill>
                  <a:schemeClr val="tx2">
                    <a:lumMod val="75000"/>
                  </a:schemeClr>
                </a:solidFill>
                <a:latin typeface="Arial Nova" panose="020B0604020202020204" pitchFamily="34" charset="0"/>
              </a:rPr>
              <a:t>GESTÃO DE TELEFONIA CORPORATIVA </a:t>
            </a:r>
            <a:endParaRPr lang="pt-BR" sz="3200" b="1" dirty="0">
              <a:solidFill>
                <a:schemeClr val="tx2">
                  <a:lumMod val="75000"/>
                </a:schemeClr>
              </a:solidFill>
              <a:latin typeface="Arial Nova" panose="020B0604020202020204" pitchFamily="34" charset="0"/>
            </a:endParaRPr>
          </a:p>
        </p:txBody>
      </p:sp>
      <p:pic>
        <p:nvPicPr>
          <p:cNvPr id="42" name="Imagem 41" descr="IMG_256">
            <a:hlinkClick r:id="rId2"/>
            <a:extLst>
              <a:ext uri="{FF2B5EF4-FFF2-40B4-BE49-F238E27FC236}">
                <a16:creationId xmlns:a16="http://schemas.microsoft.com/office/drawing/2014/main" id="{7B7BA363-3D44-44B8-BAAF-3037BB3F070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2728" y="0"/>
            <a:ext cx="785472" cy="80838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3" name="Espaço Reservado para Conteúdo 42" descr="IMG_256">
            <a:hlinkClick r:id="rId2"/>
            <a:extLst>
              <a:ext uri="{FF2B5EF4-FFF2-40B4-BE49-F238E27FC236}">
                <a16:creationId xmlns:a16="http://schemas.microsoft.com/office/drawing/2014/main" id="{59B55012-737C-4EA1-92FC-C1A93A05F68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45464" y="2431645"/>
            <a:ext cx="2342857" cy="22952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5" name="CaixaDeTexto 44">
            <a:extLst>
              <a:ext uri="{FF2B5EF4-FFF2-40B4-BE49-F238E27FC236}">
                <a16:creationId xmlns:a16="http://schemas.microsoft.com/office/drawing/2014/main" id="{FC29B85B-067B-4AB0-8A31-03A9BE50904A}"/>
              </a:ext>
            </a:extLst>
          </p:cNvPr>
          <p:cNvSpPr txBox="1"/>
          <p:nvPr/>
        </p:nvSpPr>
        <p:spPr>
          <a:xfrm>
            <a:off x="3070274" y="2027583"/>
            <a:ext cx="8353100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003055"/>
                </a:solidFill>
                <a:latin typeface="+mj-lt"/>
              </a:rPr>
              <a:t>OUTSOURCING EM GESTÃO DE TELEFONIA CORPORATIVA</a:t>
            </a:r>
          </a:p>
          <a:p>
            <a:endParaRPr lang="pt-BR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 </a:t>
            </a:r>
            <a:r>
              <a:rPr lang="pt-BR" sz="180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Intelectum</a:t>
            </a:r>
            <a:r>
              <a:rPr lang="pt-BR" sz="1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Consultoria</a:t>
            </a:r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 assume tarefas e atividades relacionadas a telefonia corporativa no Brasil.</a:t>
            </a:r>
          </a:p>
          <a:p>
            <a:endParaRPr lang="pt-BR" sz="1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Nosso atendimento abrange um conjunto de serviços com informações completas e resultados práticos, trazendo segurança na execução das tarefas e atividades diárias.</a:t>
            </a:r>
          </a:p>
          <a:p>
            <a:endParaRPr lang="pt-BR" sz="1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 empresa melhora o relacionamento dos clientes com as operadoras, transforma a operação de telefonia corporativa em ferramenta eficaz e produtiva para os profissionais e o seus negócios, agregando qualidade de vida para todos os envolvidos.</a:t>
            </a:r>
          </a:p>
          <a:p>
            <a:endParaRPr lang="pt-BR" sz="1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  <a:p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Através de soluções, rentabiliza a operação com controle e economia, mitigando riscos financeiros.</a:t>
            </a:r>
          </a:p>
        </p:txBody>
      </p:sp>
    </p:spTree>
    <p:extLst>
      <p:ext uri="{BB962C8B-B14F-4D97-AF65-F5344CB8AC3E}">
        <p14:creationId xmlns:p14="http://schemas.microsoft.com/office/powerpoint/2010/main" val="34310383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29DDE044-7E35-49DF-8819-0A0C81B6F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08381"/>
          </a:xfrm>
          <a:solidFill>
            <a:schemeClr val="bg1">
              <a:lumMod val="85000"/>
            </a:schemeClr>
          </a:solidFill>
          <a:ln w="28575">
            <a:solidFill>
              <a:schemeClr val="accent5">
                <a:lumMod val="50000"/>
              </a:schemeClr>
            </a:solidFill>
            <a:prstDash val="solid"/>
          </a:ln>
        </p:spPr>
        <p:txBody>
          <a:bodyPr>
            <a:noAutofit/>
          </a:bodyPr>
          <a:lstStyle/>
          <a:p>
            <a:pPr algn="r"/>
            <a:r>
              <a:rPr lang="pt-BR" sz="3200" b="1">
                <a:solidFill>
                  <a:schemeClr val="tx2"/>
                </a:solidFill>
                <a:latin typeface="Arial Nova" panose="020B0604020202020204" pitchFamily="34" charset="0"/>
              </a:rPr>
              <a:t>                                                 </a:t>
            </a:r>
            <a:r>
              <a:rPr lang="pt-BR" sz="2000" b="1">
                <a:solidFill>
                  <a:schemeClr val="tx2">
                    <a:lumMod val="75000"/>
                  </a:schemeClr>
                </a:solidFill>
                <a:latin typeface="Arial Nova" panose="020B0604020202020204" pitchFamily="34" charset="0"/>
              </a:rPr>
              <a:t>GESTÃO DE TELEFONIA CORPORATIVA </a:t>
            </a:r>
            <a:endParaRPr lang="pt-BR" sz="3200" b="1" dirty="0">
              <a:solidFill>
                <a:schemeClr val="tx2">
                  <a:lumMod val="75000"/>
                </a:schemeClr>
              </a:solidFill>
              <a:latin typeface="Arial Nova" panose="020B0604020202020204" pitchFamily="34" charset="0"/>
            </a:endParaRPr>
          </a:p>
        </p:txBody>
      </p:sp>
      <p:sp>
        <p:nvSpPr>
          <p:cNvPr id="17" name="Espaço Reservado para Conteúdo 16">
            <a:extLst>
              <a:ext uri="{FF2B5EF4-FFF2-40B4-BE49-F238E27FC236}">
                <a16:creationId xmlns:a16="http://schemas.microsoft.com/office/drawing/2014/main" id="{AC6EB203-31B9-4A9A-9A23-AD4C70A13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601278" cy="4351338"/>
          </a:xfrm>
        </p:spPr>
        <p:txBody>
          <a:bodyPr>
            <a:normAutofit fontScale="77500" lnSpcReduction="20000"/>
          </a:bodyPr>
          <a:lstStyle/>
          <a:p>
            <a:pPr marL="285721" indent="-28572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Serviços qualificados;</a:t>
            </a:r>
          </a:p>
          <a:p>
            <a:pPr marL="285721" indent="-28572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Organização e controle;</a:t>
            </a:r>
          </a:p>
          <a:p>
            <a:pPr marL="285721" indent="-28572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Perícia;</a:t>
            </a:r>
          </a:p>
          <a:p>
            <a:pPr marL="285721" indent="-28572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Escalabilidade;</a:t>
            </a:r>
          </a:p>
          <a:p>
            <a:pPr marL="285721" indent="-28572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Qualidade de vida para os envolvidos;</a:t>
            </a:r>
          </a:p>
          <a:p>
            <a:pPr marL="285721" indent="-28572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Ambiente de trabalho;</a:t>
            </a:r>
          </a:p>
          <a:p>
            <a:pPr marL="285721" indent="-28572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Conhecimento;</a:t>
            </a:r>
          </a:p>
          <a:p>
            <a:pPr marL="285721" indent="-28572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Tempo para novos projetos;</a:t>
            </a:r>
          </a:p>
          <a:p>
            <a:pPr marL="285721" indent="-285721">
              <a:spcAft>
                <a:spcPts val="600"/>
              </a:spcAft>
              <a:buFont typeface="Wingdings" panose="05000000000000000000" pitchFamily="2" charset="2"/>
              <a:buChar char="§"/>
            </a:pPr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Redução de custos.</a:t>
            </a:r>
          </a:p>
          <a:p>
            <a:endParaRPr lang="pt-BR" dirty="0"/>
          </a:p>
        </p:txBody>
      </p:sp>
      <p:pic>
        <p:nvPicPr>
          <p:cNvPr id="42" name="Imagem 41" descr="IMG_256">
            <a:hlinkClick r:id="rId2"/>
            <a:extLst>
              <a:ext uri="{FF2B5EF4-FFF2-40B4-BE49-F238E27FC236}">
                <a16:creationId xmlns:a16="http://schemas.microsoft.com/office/drawing/2014/main" id="{7B7BA363-3D44-44B8-BAAF-3037BB3F070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2728" y="0"/>
            <a:ext cx="785472" cy="8083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87173C57-FA52-4C91-8EF2-99B8019E20C6}"/>
              </a:ext>
            </a:extLst>
          </p:cNvPr>
          <p:cNvSpPr txBox="1"/>
          <p:nvPr/>
        </p:nvSpPr>
        <p:spPr>
          <a:xfrm>
            <a:off x="838200" y="1132336"/>
            <a:ext cx="61688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rgbClr val="015A75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BENEFÍCIOS </a:t>
            </a:r>
            <a:endParaRPr lang="pt-BR" sz="2400" b="1" dirty="0"/>
          </a:p>
        </p:txBody>
      </p:sp>
      <p:pic>
        <p:nvPicPr>
          <p:cNvPr id="18" name="Imagem 17">
            <a:extLst>
              <a:ext uri="{FF2B5EF4-FFF2-40B4-BE49-F238E27FC236}">
                <a16:creationId xmlns:a16="http://schemas.microsoft.com/office/drawing/2014/main" id="{BAA8FBF7-0E05-4B7F-AA93-ECCB168D99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342" y="908720"/>
            <a:ext cx="5746948" cy="5746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609964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29DDE044-7E35-49DF-8819-0A0C81B6F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08381"/>
          </a:xfrm>
          <a:solidFill>
            <a:schemeClr val="bg1">
              <a:lumMod val="85000"/>
            </a:schemeClr>
          </a:solidFill>
          <a:ln w="28575">
            <a:solidFill>
              <a:schemeClr val="accent5">
                <a:lumMod val="50000"/>
              </a:schemeClr>
            </a:solidFill>
            <a:prstDash val="solid"/>
          </a:ln>
        </p:spPr>
        <p:txBody>
          <a:bodyPr>
            <a:noAutofit/>
          </a:bodyPr>
          <a:lstStyle/>
          <a:p>
            <a:pPr algn="r"/>
            <a:r>
              <a:rPr lang="pt-BR" sz="3200" b="1" dirty="0">
                <a:solidFill>
                  <a:schemeClr val="tx2"/>
                </a:solidFill>
                <a:latin typeface="Arial Nova" panose="020B0604020202020204" pitchFamily="34" charset="0"/>
              </a:rPr>
              <a:t>                                                 </a:t>
            </a:r>
            <a:r>
              <a:rPr lang="pt-BR" sz="2000" b="1" dirty="0">
                <a:solidFill>
                  <a:schemeClr val="tx2">
                    <a:lumMod val="75000"/>
                  </a:schemeClr>
                </a:solidFill>
                <a:latin typeface="Arial Nova" panose="020B0604020202020204" pitchFamily="34" charset="0"/>
              </a:rPr>
              <a:t>GESTÃO DE TELEFONIA CORPORATIVA </a:t>
            </a:r>
            <a:endParaRPr lang="pt-BR" sz="3200" b="1" dirty="0">
              <a:solidFill>
                <a:schemeClr val="tx2">
                  <a:lumMod val="75000"/>
                </a:schemeClr>
              </a:solidFill>
              <a:latin typeface="Arial Nova" panose="020B0604020202020204" pitchFamily="34" charset="0"/>
            </a:endParaRPr>
          </a:p>
        </p:txBody>
      </p:sp>
      <p:sp>
        <p:nvSpPr>
          <p:cNvPr id="17" name="Espaço Reservado para Conteúdo 16">
            <a:extLst>
              <a:ext uri="{FF2B5EF4-FFF2-40B4-BE49-F238E27FC236}">
                <a16:creationId xmlns:a16="http://schemas.microsoft.com/office/drawing/2014/main" id="{AC6EB203-31B9-4A9A-9A23-AD4C70A13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08149"/>
            <a:ext cx="3531384" cy="1060268"/>
          </a:xfrm>
        </p:spPr>
        <p:txBody>
          <a:bodyPr/>
          <a:lstStyle/>
          <a:p>
            <a:r>
              <a:rPr lang="pt-BR" sz="2800" b="1" dirty="0">
                <a:solidFill>
                  <a:srgbClr val="015A75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VOCÊ JÁ ANALISOU ESSAS QUESTÕES?</a:t>
            </a:r>
          </a:p>
          <a:p>
            <a:endParaRPr lang="pt-BR" dirty="0"/>
          </a:p>
        </p:txBody>
      </p:sp>
      <p:pic>
        <p:nvPicPr>
          <p:cNvPr id="42" name="Imagem 41" descr="IMG_256">
            <a:hlinkClick r:id="rId2"/>
            <a:extLst>
              <a:ext uri="{FF2B5EF4-FFF2-40B4-BE49-F238E27FC236}">
                <a16:creationId xmlns:a16="http://schemas.microsoft.com/office/drawing/2014/main" id="{7B7BA363-3D44-44B8-BAAF-3037BB3F070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2728" y="0"/>
            <a:ext cx="785472" cy="8083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Rectangle 60">
            <a:extLst>
              <a:ext uri="{FF2B5EF4-FFF2-40B4-BE49-F238E27FC236}">
                <a16:creationId xmlns:a16="http://schemas.microsoft.com/office/drawing/2014/main" id="{CB7F4002-943D-4F3A-A450-BD72116F1D29}"/>
              </a:ext>
            </a:extLst>
          </p:cNvPr>
          <p:cNvSpPr/>
          <p:nvPr/>
        </p:nvSpPr>
        <p:spPr>
          <a:xfrm>
            <a:off x="4608122" y="953703"/>
            <a:ext cx="7409793" cy="1060267"/>
          </a:xfrm>
          <a:prstGeom prst="rect">
            <a:avLst/>
          </a:prstGeom>
          <a:noFill/>
          <a:ln w="25400">
            <a:solidFill>
              <a:srgbClr val="015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ectangle 60">
            <a:extLst>
              <a:ext uri="{FF2B5EF4-FFF2-40B4-BE49-F238E27FC236}">
                <a16:creationId xmlns:a16="http://schemas.microsoft.com/office/drawing/2014/main" id="{80EC6636-90D0-4A33-A04D-66F1E50F96CD}"/>
              </a:ext>
            </a:extLst>
          </p:cNvPr>
          <p:cNvSpPr/>
          <p:nvPr/>
        </p:nvSpPr>
        <p:spPr>
          <a:xfrm>
            <a:off x="4608120" y="2146920"/>
            <a:ext cx="7409793" cy="1060267"/>
          </a:xfrm>
          <a:prstGeom prst="rect">
            <a:avLst/>
          </a:prstGeom>
          <a:noFill/>
          <a:ln w="25400">
            <a:solidFill>
              <a:srgbClr val="015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Rectangle 60">
            <a:extLst>
              <a:ext uri="{FF2B5EF4-FFF2-40B4-BE49-F238E27FC236}">
                <a16:creationId xmlns:a16="http://schemas.microsoft.com/office/drawing/2014/main" id="{5865F72B-007F-47A7-A72C-92350BA0A6B5}"/>
              </a:ext>
            </a:extLst>
          </p:cNvPr>
          <p:cNvSpPr/>
          <p:nvPr/>
        </p:nvSpPr>
        <p:spPr>
          <a:xfrm>
            <a:off x="4608120" y="3308313"/>
            <a:ext cx="7409793" cy="1060267"/>
          </a:xfrm>
          <a:prstGeom prst="rect">
            <a:avLst/>
          </a:prstGeom>
          <a:noFill/>
          <a:ln w="25400">
            <a:solidFill>
              <a:srgbClr val="015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Rectangle 60">
            <a:extLst>
              <a:ext uri="{FF2B5EF4-FFF2-40B4-BE49-F238E27FC236}">
                <a16:creationId xmlns:a16="http://schemas.microsoft.com/office/drawing/2014/main" id="{73CB9E7E-4160-48A0-A627-B8A0AED3A9B3}"/>
              </a:ext>
            </a:extLst>
          </p:cNvPr>
          <p:cNvSpPr/>
          <p:nvPr/>
        </p:nvSpPr>
        <p:spPr>
          <a:xfrm>
            <a:off x="4608119" y="4486452"/>
            <a:ext cx="7409793" cy="1060267"/>
          </a:xfrm>
          <a:prstGeom prst="rect">
            <a:avLst/>
          </a:prstGeom>
          <a:noFill/>
          <a:ln w="25400">
            <a:solidFill>
              <a:srgbClr val="015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4" name="Rectangle 60">
            <a:extLst>
              <a:ext uri="{FF2B5EF4-FFF2-40B4-BE49-F238E27FC236}">
                <a16:creationId xmlns:a16="http://schemas.microsoft.com/office/drawing/2014/main" id="{1F120E62-617C-48BC-BDD1-0CEE922BC89E}"/>
              </a:ext>
            </a:extLst>
          </p:cNvPr>
          <p:cNvSpPr/>
          <p:nvPr/>
        </p:nvSpPr>
        <p:spPr>
          <a:xfrm>
            <a:off x="4608120" y="5646829"/>
            <a:ext cx="7409793" cy="1060267"/>
          </a:xfrm>
          <a:prstGeom prst="rect">
            <a:avLst/>
          </a:prstGeom>
          <a:noFill/>
          <a:ln w="25400">
            <a:solidFill>
              <a:srgbClr val="015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Oval 69">
            <a:extLst>
              <a:ext uri="{FF2B5EF4-FFF2-40B4-BE49-F238E27FC236}">
                <a16:creationId xmlns:a16="http://schemas.microsoft.com/office/drawing/2014/main" id="{96CDC746-B492-4EE8-8C6D-892C501C55FF}"/>
              </a:ext>
            </a:extLst>
          </p:cNvPr>
          <p:cNvSpPr/>
          <p:nvPr/>
        </p:nvSpPr>
        <p:spPr>
          <a:xfrm>
            <a:off x="4669691" y="1024273"/>
            <a:ext cx="871297" cy="792088"/>
          </a:xfrm>
          <a:prstGeom prst="ellipse">
            <a:avLst/>
          </a:prstGeom>
          <a:solidFill>
            <a:srgbClr val="015A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2" name="Rectangle 15">
            <a:extLst>
              <a:ext uri="{FF2B5EF4-FFF2-40B4-BE49-F238E27FC236}">
                <a16:creationId xmlns:a16="http://schemas.microsoft.com/office/drawing/2014/main" id="{817ED4EB-BA7F-4482-9C8A-FE373D000181}"/>
              </a:ext>
            </a:extLst>
          </p:cNvPr>
          <p:cNvSpPr/>
          <p:nvPr/>
        </p:nvSpPr>
        <p:spPr>
          <a:xfrm rot="5400000">
            <a:off x="4902399" y="1228692"/>
            <a:ext cx="405883" cy="405344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642652E2-DE32-4D40-B513-EFDC5B255127}"/>
              </a:ext>
            </a:extLst>
          </p:cNvPr>
          <p:cNvSpPr txBox="1"/>
          <p:nvPr/>
        </p:nvSpPr>
        <p:spPr>
          <a:xfrm>
            <a:off x="5773965" y="1075126"/>
            <a:ext cx="66068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 Empresa tem hoje visibilidade ampla de quanto deixou de economizar em Telecom nos últimos 12 meses?</a:t>
            </a:r>
            <a:endParaRPr 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5" name="CaixaDeTexto 24">
            <a:extLst>
              <a:ext uri="{FF2B5EF4-FFF2-40B4-BE49-F238E27FC236}">
                <a16:creationId xmlns:a16="http://schemas.microsoft.com/office/drawing/2014/main" id="{2D5D483E-4C21-456B-891A-AACC0232026B}"/>
              </a:ext>
            </a:extLst>
          </p:cNvPr>
          <p:cNvSpPr txBox="1"/>
          <p:nvPr/>
        </p:nvSpPr>
        <p:spPr>
          <a:xfrm>
            <a:off x="5708374" y="2622683"/>
            <a:ext cx="61953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Qual a carga horária planejada da equipe de Telecom? Excede?</a:t>
            </a:r>
            <a:endParaRPr lang="ko-KR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7" name="Oval 73">
            <a:extLst>
              <a:ext uri="{FF2B5EF4-FFF2-40B4-BE49-F238E27FC236}">
                <a16:creationId xmlns:a16="http://schemas.microsoft.com/office/drawing/2014/main" id="{25354CEC-33EC-45E2-BC4F-0CA746B54391}"/>
              </a:ext>
            </a:extLst>
          </p:cNvPr>
          <p:cNvSpPr/>
          <p:nvPr/>
        </p:nvSpPr>
        <p:spPr>
          <a:xfrm>
            <a:off x="4709294" y="2351961"/>
            <a:ext cx="792088" cy="792088"/>
          </a:xfrm>
          <a:prstGeom prst="ellipse">
            <a:avLst/>
          </a:prstGeom>
          <a:solidFill>
            <a:srgbClr val="488B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8" name="Teardrop 1">
            <a:extLst>
              <a:ext uri="{FF2B5EF4-FFF2-40B4-BE49-F238E27FC236}">
                <a16:creationId xmlns:a16="http://schemas.microsoft.com/office/drawing/2014/main" id="{CA15F7AA-7AAE-468B-B0E2-03DBC78E9002}"/>
              </a:ext>
            </a:extLst>
          </p:cNvPr>
          <p:cNvSpPr/>
          <p:nvPr/>
        </p:nvSpPr>
        <p:spPr>
          <a:xfrm rot="18805991">
            <a:off x="4862421" y="2507622"/>
            <a:ext cx="485833" cy="480765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29" name="Oval 77">
            <a:extLst>
              <a:ext uri="{FF2B5EF4-FFF2-40B4-BE49-F238E27FC236}">
                <a16:creationId xmlns:a16="http://schemas.microsoft.com/office/drawing/2014/main" id="{143D1D68-C078-4870-886B-901D11AF43A4}"/>
              </a:ext>
            </a:extLst>
          </p:cNvPr>
          <p:cNvSpPr/>
          <p:nvPr/>
        </p:nvSpPr>
        <p:spPr>
          <a:xfrm>
            <a:off x="4709293" y="3429000"/>
            <a:ext cx="792088" cy="792088"/>
          </a:xfrm>
          <a:prstGeom prst="ellipse">
            <a:avLst/>
          </a:prstGeom>
          <a:solidFill>
            <a:srgbClr val="015A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id="{F3C35C82-FC29-44D3-82B8-D4BCD0824F76}"/>
              </a:ext>
            </a:extLst>
          </p:cNvPr>
          <p:cNvSpPr/>
          <p:nvPr/>
        </p:nvSpPr>
        <p:spPr>
          <a:xfrm>
            <a:off x="4912766" y="3602910"/>
            <a:ext cx="385141" cy="36052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C1C4B00E-C5AE-466C-82E0-FC1E78D8AA59}"/>
              </a:ext>
            </a:extLst>
          </p:cNvPr>
          <p:cNvSpPr txBox="1"/>
          <p:nvPr/>
        </p:nvSpPr>
        <p:spPr>
          <a:xfrm>
            <a:off x="5739917" y="3376781"/>
            <a:ext cx="619539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A empresa conhece as regulamentações e legislações vigentes da Anatel? E qual impacto isso causa nos seus contratos de telefonia?</a:t>
            </a:r>
            <a:endParaRPr lang="ko-KR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3" name="Oval 81">
            <a:extLst>
              <a:ext uri="{FF2B5EF4-FFF2-40B4-BE49-F238E27FC236}">
                <a16:creationId xmlns:a16="http://schemas.microsoft.com/office/drawing/2014/main" id="{FE66CF3D-1077-4EE9-A04E-32D520AFE13F}"/>
              </a:ext>
            </a:extLst>
          </p:cNvPr>
          <p:cNvSpPr/>
          <p:nvPr/>
        </p:nvSpPr>
        <p:spPr>
          <a:xfrm>
            <a:off x="4669691" y="4620541"/>
            <a:ext cx="792088" cy="792088"/>
          </a:xfrm>
          <a:prstGeom prst="ellipse">
            <a:avLst/>
          </a:prstGeom>
          <a:solidFill>
            <a:srgbClr val="488B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4" name="Round Same Side Corner Rectangle 8">
            <a:extLst>
              <a:ext uri="{FF2B5EF4-FFF2-40B4-BE49-F238E27FC236}">
                <a16:creationId xmlns:a16="http://schemas.microsoft.com/office/drawing/2014/main" id="{EAD156F0-E05B-4C54-A421-38AAB5BF74D0}"/>
              </a:ext>
            </a:extLst>
          </p:cNvPr>
          <p:cNvSpPr/>
          <p:nvPr/>
        </p:nvSpPr>
        <p:spPr>
          <a:xfrm>
            <a:off x="4851387" y="4801909"/>
            <a:ext cx="428695" cy="42935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583BF3D8-DFB5-423C-A3DB-C50EAAAADCE9}"/>
              </a:ext>
            </a:extLst>
          </p:cNvPr>
          <p:cNvSpPr txBox="1"/>
          <p:nvPr/>
        </p:nvSpPr>
        <p:spPr>
          <a:xfrm>
            <a:off x="5740179" y="4627278"/>
            <a:ext cx="619539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Hoje sua equipe de Telecom dispõe de tempo livre para o desenvolvimento pessoal, profissional e novos projetos?</a:t>
            </a:r>
            <a:endParaRPr lang="ko-KR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37" name="Oval 77">
            <a:extLst>
              <a:ext uri="{FF2B5EF4-FFF2-40B4-BE49-F238E27FC236}">
                <a16:creationId xmlns:a16="http://schemas.microsoft.com/office/drawing/2014/main" id="{7C0C4033-6040-4F45-B0FE-F61BF88EF7E7}"/>
              </a:ext>
            </a:extLst>
          </p:cNvPr>
          <p:cNvSpPr/>
          <p:nvPr/>
        </p:nvSpPr>
        <p:spPr>
          <a:xfrm>
            <a:off x="4693506" y="5814840"/>
            <a:ext cx="792088" cy="792088"/>
          </a:xfrm>
          <a:prstGeom prst="ellipse">
            <a:avLst/>
          </a:prstGeom>
          <a:solidFill>
            <a:srgbClr val="015A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8" name="Block Arc 11">
            <a:extLst>
              <a:ext uri="{FF2B5EF4-FFF2-40B4-BE49-F238E27FC236}">
                <a16:creationId xmlns:a16="http://schemas.microsoft.com/office/drawing/2014/main" id="{551B9005-0B30-4DAD-A924-0D7871CDC9E6}"/>
              </a:ext>
            </a:extLst>
          </p:cNvPr>
          <p:cNvSpPr/>
          <p:nvPr/>
        </p:nvSpPr>
        <p:spPr>
          <a:xfrm rot="10800000">
            <a:off x="4956139" y="5975999"/>
            <a:ext cx="284986" cy="463707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40" name="CaixaDeTexto 39">
            <a:extLst>
              <a:ext uri="{FF2B5EF4-FFF2-40B4-BE49-F238E27FC236}">
                <a16:creationId xmlns:a16="http://schemas.microsoft.com/office/drawing/2014/main" id="{98F4EC35-EF96-4C5F-9C4B-F4F94FCCB6DF}"/>
              </a:ext>
            </a:extLst>
          </p:cNvPr>
          <p:cNvSpPr txBox="1"/>
          <p:nvPr/>
        </p:nvSpPr>
        <p:spPr>
          <a:xfrm>
            <a:off x="5720990" y="6023187"/>
            <a:ext cx="61953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rPr>
              <a:t>Sua empresa consegue recuperar 100% dos valores contestados?</a:t>
            </a:r>
            <a:endParaRPr lang="ko-KR" altLang="en-US" sz="18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3957236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29DDE044-7E35-49DF-8819-0A0C81B6F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08381"/>
          </a:xfrm>
          <a:solidFill>
            <a:schemeClr val="bg1">
              <a:lumMod val="85000"/>
            </a:schemeClr>
          </a:solidFill>
          <a:ln w="28575">
            <a:solidFill>
              <a:schemeClr val="accent5">
                <a:lumMod val="50000"/>
              </a:schemeClr>
            </a:solidFill>
            <a:prstDash val="solid"/>
          </a:ln>
        </p:spPr>
        <p:txBody>
          <a:bodyPr>
            <a:noAutofit/>
          </a:bodyPr>
          <a:lstStyle/>
          <a:p>
            <a:pPr algn="r"/>
            <a:r>
              <a:rPr lang="pt-BR" sz="3200" b="1" dirty="0">
                <a:solidFill>
                  <a:schemeClr val="tx2"/>
                </a:solidFill>
                <a:latin typeface="Arial Nova" panose="020B0604020202020204" pitchFamily="34" charset="0"/>
              </a:rPr>
              <a:t>                                                 </a:t>
            </a:r>
            <a:r>
              <a:rPr lang="pt-BR" sz="2000" b="1" dirty="0">
                <a:solidFill>
                  <a:schemeClr val="tx2">
                    <a:lumMod val="75000"/>
                  </a:schemeClr>
                </a:solidFill>
                <a:latin typeface="Arial Nova" panose="020B0604020202020204" pitchFamily="34" charset="0"/>
              </a:rPr>
              <a:t>GESTÃO DE TELEFONIA CORPORATIVA </a:t>
            </a:r>
            <a:endParaRPr lang="pt-BR" sz="3200" b="1" dirty="0">
              <a:solidFill>
                <a:schemeClr val="tx2">
                  <a:lumMod val="75000"/>
                </a:schemeClr>
              </a:solidFill>
              <a:latin typeface="Arial Nova" panose="020B0604020202020204" pitchFamily="34" charset="0"/>
            </a:endParaRPr>
          </a:p>
        </p:txBody>
      </p:sp>
      <p:sp>
        <p:nvSpPr>
          <p:cNvPr id="17" name="Espaço Reservado para Conteúdo 16">
            <a:extLst>
              <a:ext uri="{FF2B5EF4-FFF2-40B4-BE49-F238E27FC236}">
                <a16:creationId xmlns:a16="http://schemas.microsoft.com/office/drawing/2014/main" id="{AC6EB203-31B9-4A9A-9A23-AD4C70A13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546514"/>
          </a:xfrm>
        </p:spPr>
        <p:txBody>
          <a:bodyPr/>
          <a:lstStyle/>
          <a:p>
            <a:r>
              <a:rPr lang="pt-BR" sz="2800" b="1" dirty="0">
                <a:solidFill>
                  <a:srgbClr val="015A75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PRINCIPAIS SERVIÇOS</a:t>
            </a:r>
          </a:p>
          <a:p>
            <a:endParaRPr lang="pt-BR" dirty="0"/>
          </a:p>
        </p:txBody>
      </p:sp>
      <p:pic>
        <p:nvPicPr>
          <p:cNvPr id="42" name="Imagem 41" descr="IMG_256">
            <a:hlinkClick r:id="rId2"/>
            <a:extLst>
              <a:ext uri="{FF2B5EF4-FFF2-40B4-BE49-F238E27FC236}">
                <a16:creationId xmlns:a16="http://schemas.microsoft.com/office/drawing/2014/main" id="{7B7BA363-3D44-44B8-BAAF-3037BB3F070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2728" y="0"/>
            <a:ext cx="785472" cy="80838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D96D5458-B3CB-4F93-B7DC-3BD52010BF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978" y="3001509"/>
            <a:ext cx="1980763" cy="165618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ABDB796-265F-479E-996C-065BE7FB0D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3272" y="3001509"/>
            <a:ext cx="1902489" cy="165618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53A68093-71F8-4F99-A87E-E532F8E605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05292" y="3001601"/>
            <a:ext cx="1913409" cy="1656000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6390C792-754A-4B50-9382-C8E2F66C657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8232" y="3001601"/>
            <a:ext cx="1904829" cy="1656000"/>
          </a:xfrm>
          <a:prstGeom prst="rect">
            <a:avLst/>
          </a:prstGeom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id="{E34FC30D-954B-4A53-9FDD-94DA1AF275F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62592" y="3001601"/>
            <a:ext cx="1962000" cy="16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378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29DDE044-7E35-49DF-8819-0A0C81B6F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08381"/>
          </a:xfrm>
          <a:solidFill>
            <a:schemeClr val="bg1">
              <a:lumMod val="85000"/>
            </a:schemeClr>
          </a:solidFill>
          <a:ln w="28575">
            <a:solidFill>
              <a:schemeClr val="accent5">
                <a:lumMod val="50000"/>
              </a:schemeClr>
            </a:solidFill>
            <a:prstDash val="solid"/>
          </a:ln>
        </p:spPr>
        <p:txBody>
          <a:bodyPr>
            <a:noAutofit/>
          </a:bodyPr>
          <a:lstStyle/>
          <a:p>
            <a:pPr algn="r"/>
            <a:r>
              <a:rPr lang="pt-BR" sz="3200" b="1" dirty="0">
                <a:solidFill>
                  <a:schemeClr val="tx2"/>
                </a:solidFill>
                <a:latin typeface="Arial Nova" panose="020B0604020202020204" pitchFamily="34" charset="0"/>
              </a:rPr>
              <a:t>                                                 </a:t>
            </a:r>
            <a:r>
              <a:rPr lang="pt-BR" sz="2000" b="1" dirty="0">
                <a:solidFill>
                  <a:schemeClr val="tx2">
                    <a:lumMod val="75000"/>
                  </a:schemeClr>
                </a:solidFill>
                <a:latin typeface="Arial Nova" panose="020B0604020202020204" pitchFamily="34" charset="0"/>
              </a:rPr>
              <a:t>GESTÃO DE TELEFONIA CORPORATIVA </a:t>
            </a:r>
            <a:endParaRPr lang="pt-BR" sz="3200" b="1" dirty="0">
              <a:solidFill>
                <a:schemeClr val="tx2">
                  <a:lumMod val="75000"/>
                </a:schemeClr>
              </a:solidFill>
              <a:latin typeface="Arial Nova" panose="020B0604020202020204" pitchFamily="34" charset="0"/>
            </a:endParaRPr>
          </a:p>
        </p:txBody>
      </p:sp>
      <p:sp>
        <p:nvSpPr>
          <p:cNvPr id="17" name="Espaço Reservado para Conteúdo 16">
            <a:extLst>
              <a:ext uri="{FF2B5EF4-FFF2-40B4-BE49-F238E27FC236}">
                <a16:creationId xmlns:a16="http://schemas.microsoft.com/office/drawing/2014/main" id="{AC6EB203-31B9-4A9A-9A23-AD4C70A13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26651"/>
            <a:ext cx="10515600" cy="465422"/>
          </a:xfrm>
        </p:spPr>
        <p:txBody>
          <a:bodyPr>
            <a:normAutofit lnSpcReduction="10000"/>
          </a:bodyPr>
          <a:lstStyle/>
          <a:p>
            <a:r>
              <a:rPr lang="pt-BR" sz="2800" dirty="0">
                <a:solidFill>
                  <a:srgbClr val="015A75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ASSESSORIA AO CLIENTE</a:t>
            </a:r>
          </a:p>
          <a:p>
            <a:endParaRPr lang="pt-BR" dirty="0"/>
          </a:p>
        </p:txBody>
      </p:sp>
      <p:pic>
        <p:nvPicPr>
          <p:cNvPr id="42" name="Imagem 41" descr="IMG_256">
            <a:hlinkClick r:id="rId2"/>
            <a:extLst>
              <a:ext uri="{FF2B5EF4-FFF2-40B4-BE49-F238E27FC236}">
                <a16:creationId xmlns:a16="http://schemas.microsoft.com/office/drawing/2014/main" id="{7B7BA363-3D44-44B8-BAAF-3037BB3F070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2728" y="0"/>
            <a:ext cx="785472" cy="8083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B88A2BAA-3A32-49A5-A403-0DDF8A4CF226}"/>
              </a:ext>
            </a:extLst>
          </p:cNvPr>
          <p:cNvSpPr/>
          <p:nvPr/>
        </p:nvSpPr>
        <p:spPr>
          <a:xfrm>
            <a:off x="0" y="2107096"/>
            <a:ext cx="12192000" cy="1749287"/>
          </a:xfrm>
          <a:prstGeom prst="rect">
            <a:avLst/>
          </a:prstGeom>
          <a:solidFill>
            <a:srgbClr val="488B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Espaço Reservado para Imagem 8">
            <a:extLst>
              <a:ext uri="{FF2B5EF4-FFF2-40B4-BE49-F238E27FC236}">
                <a16:creationId xmlns:a16="http://schemas.microsoft.com/office/drawing/2014/main" id="{0ABC301D-F915-4CBA-8F28-27C80E0842C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" t="6070" r="27516" b="261"/>
          <a:stretch/>
        </p:blipFill>
        <p:spPr>
          <a:xfrm>
            <a:off x="790218" y="1448472"/>
            <a:ext cx="2831888" cy="2407911"/>
          </a:xfrm>
          <a:prstGeom prst="rect">
            <a:avLst/>
          </a:prstGeom>
        </p:spPr>
      </p:pic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E5215C81-1D02-49C2-B2EE-4C939935F523}"/>
              </a:ext>
            </a:extLst>
          </p:cNvPr>
          <p:cNvSpPr txBox="1">
            <a:spLocks/>
          </p:cNvSpPr>
          <p:nvPr/>
        </p:nvSpPr>
        <p:spPr>
          <a:xfrm>
            <a:off x="784705" y="3912783"/>
            <a:ext cx="2814219" cy="527292"/>
          </a:xfrm>
          <a:prstGeom prst="rect">
            <a:avLst/>
          </a:prstGeom>
          <a:solidFill>
            <a:srgbClr val="488BA5"/>
          </a:solidFill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ko-KR" dirty="0">
                <a:latin typeface="+mj-lt"/>
              </a:rPr>
              <a:t>ATENDIMENTO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5BE1E72B-3CAE-42CB-B561-DEEC3BE8B5D7}"/>
              </a:ext>
            </a:extLst>
          </p:cNvPr>
          <p:cNvSpPr txBox="1">
            <a:spLocks/>
          </p:cNvSpPr>
          <p:nvPr/>
        </p:nvSpPr>
        <p:spPr>
          <a:xfrm>
            <a:off x="790215" y="4571406"/>
            <a:ext cx="2827277" cy="384908"/>
          </a:xfrm>
          <a:prstGeom prst="rect">
            <a:avLst/>
          </a:prstGeom>
          <a:solidFill>
            <a:srgbClr val="488BA5"/>
          </a:solidFill>
          <a:ln>
            <a:solidFill>
              <a:srgbClr val="488BA5"/>
            </a:solidFill>
          </a:ln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dirty="0">
                <a:latin typeface="Titillium" panose="00000500000000000000" pitchFamily="50" charset="0"/>
              </a:rPr>
              <a:t>SERVICE DESK</a:t>
            </a:r>
            <a:endParaRPr lang="ko-KR" altLang="en-US" sz="1400" dirty="0">
              <a:latin typeface="Titillium" panose="00000500000000000000" pitchFamily="50" charset="0"/>
            </a:endParaRP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A00815B0-0CCB-4E29-A0C2-64232E958FEC}"/>
              </a:ext>
            </a:extLst>
          </p:cNvPr>
          <p:cNvSpPr txBox="1"/>
          <p:nvPr/>
        </p:nvSpPr>
        <p:spPr>
          <a:xfrm>
            <a:off x="838200" y="5054186"/>
            <a:ext cx="278390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tillium" panose="00000500000000000000" pitchFamily="50" charset="0"/>
              </a:rPr>
              <a:t>O cliente faz suas solicitações por telefone ou e-mail e as demandas são devidamente documentadas e tratadas até a conclusão</a:t>
            </a:r>
            <a:r>
              <a:rPr lang="pt-BR" sz="1600" dirty="0">
                <a:latin typeface="Titillium" panose="00000500000000000000" pitchFamily="50" charset="0"/>
              </a:rPr>
              <a:t>.</a:t>
            </a:r>
            <a:endParaRPr lang="en-US" sz="1600" dirty="0">
              <a:latin typeface="Titillium" panose="00000500000000000000" pitchFamily="50" charset="0"/>
            </a:endParaRPr>
          </a:p>
        </p:txBody>
      </p:sp>
      <p:pic>
        <p:nvPicPr>
          <p:cNvPr id="13" name="Espaço Reservado para Imagem 3">
            <a:extLst>
              <a:ext uri="{FF2B5EF4-FFF2-40B4-BE49-F238E27FC236}">
                <a16:creationId xmlns:a16="http://schemas.microsoft.com/office/drawing/2014/main" id="{2D7989C5-8F0B-479C-AF49-74D0C18E318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19" r="15699"/>
          <a:stretch/>
        </p:blipFill>
        <p:spPr>
          <a:xfrm>
            <a:off x="4733890" y="1392074"/>
            <a:ext cx="2828177" cy="2464310"/>
          </a:xfrm>
          <a:prstGeom prst="rect">
            <a:avLst/>
          </a:prstGeom>
        </p:spPr>
      </p:pic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A7656C74-5CBC-44A7-B344-081FEBCB90CA}"/>
              </a:ext>
            </a:extLst>
          </p:cNvPr>
          <p:cNvSpPr txBox="1">
            <a:spLocks/>
          </p:cNvSpPr>
          <p:nvPr/>
        </p:nvSpPr>
        <p:spPr>
          <a:xfrm>
            <a:off x="4733891" y="3912783"/>
            <a:ext cx="2822662" cy="479289"/>
          </a:xfrm>
          <a:prstGeom prst="rect">
            <a:avLst/>
          </a:prstGeom>
          <a:solidFill>
            <a:srgbClr val="488BA5"/>
          </a:solidFill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ko-KR" dirty="0">
                <a:latin typeface="+mj-lt"/>
              </a:rPr>
              <a:t>ASSESSORIA</a:t>
            </a:r>
            <a:endParaRPr lang="ko-KR" altLang="en-US" dirty="0">
              <a:latin typeface="+mj-lt"/>
            </a:endParaRPr>
          </a:p>
        </p:txBody>
      </p:sp>
      <p:sp>
        <p:nvSpPr>
          <p:cNvPr id="16" name="Content Placeholder 4">
            <a:extLst>
              <a:ext uri="{FF2B5EF4-FFF2-40B4-BE49-F238E27FC236}">
                <a16:creationId xmlns:a16="http://schemas.microsoft.com/office/drawing/2014/main" id="{AD4C8618-6F09-4DFB-8932-37385E3AE785}"/>
              </a:ext>
            </a:extLst>
          </p:cNvPr>
          <p:cNvSpPr txBox="1">
            <a:spLocks/>
          </p:cNvSpPr>
          <p:nvPr/>
        </p:nvSpPr>
        <p:spPr>
          <a:xfrm>
            <a:off x="4728376" y="4515008"/>
            <a:ext cx="2828177" cy="479289"/>
          </a:xfrm>
          <a:prstGeom prst="rect">
            <a:avLst/>
          </a:prstGeom>
          <a:solidFill>
            <a:srgbClr val="488BA5"/>
          </a:solidFill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dirty="0">
                <a:latin typeface="+mj-lt"/>
              </a:rPr>
              <a:t>AUDITORIA E GESTÃO</a:t>
            </a:r>
            <a:endParaRPr lang="ko-KR" altLang="en-US" sz="1400" dirty="0">
              <a:latin typeface="+mj-lt"/>
            </a:endParaRPr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1ED1F369-B809-4EB4-A97A-92F07E5C36D4}"/>
              </a:ext>
            </a:extLst>
          </p:cNvPr>
          <p:cNvSpPr txBox="1"/>
          <p:nvPr/>
        </p:nvSpPr>
        <p:spPr>
          <a:xfrm>
            <a:off x="4719152" y="4994297"/>
            <a:ext cx="307312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tillium" panose="00000500000000000000" pitchFamily="50" charset="0"/>
              </a:rPr>
              <a:t>A </a:t>
            </a:r>
            <a:r>
              <a:rPr lang="pt-BR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tillium" panose="00000500000000000000" pitchFamily="50" charset="0"/>
              </a:rPr>
              <a:t>Intelectum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tillium" panose="00000500000000000000" pitchFamily="50" charset="0"/>
              </a:rPr>
              <a:t> disponibiliza uma equipe de peritos que irão orientar e apresentar informações pertinentes as demandas, sugerir ações e trabalhar para superar os objetivos definidos</a:t>
            </a:r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9" name="Espaço Reservado para Imagem 33">
            <a:extLst>
              <a:ext uri="{FF2B5EF4-FFF2-40B4-BE49-F238E27FC236}">
                <a16:creationId xmlns:a16="http://schemas.microsoft.com/office/drawing/2014/main" id="{DA913E77-029E-4ED6-91C9-BC3A8F1FA69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68" t="32" r="4056" b="-32"/>
          <a:stretch/>
        </p:blipFill>
        <p:spPr>
          <a:xfrm>
            <a:off x="8631804" y="1392074"/>
            <a:ext cx="2819121" cy="2464310"/>
          </a:xfrm>
          <a:prstGeom prst="rect">
            <a:avLst/>
          </a:prstGeom>
        </p:spPr>
      </p:pic>
      <p:sp>
        <p:nvSpPr>
          <p:cNvPr id="26" name="Content Placeholder 11">
            <a:extLst>
              <a:ext uri="{FF2B5EF4-FFF2-40B4-BE49-F238E27FC236}">
                <a16:creationId xmlns:a16="http://schemas.microsoft.com/office/drawing/2014/main" id="{07432627-6D19-4613-861C-391FAA204FAE}"/>
              </a:ext>
            </a:extLst>
          </p:cNvPr>
          <p:cNvSpPr txBox="1">
            <a:spLocks/>
          </p:cNvSpPr>
          <p:nvPr/>
        </p:nvSpPr>
        <p:spPr>
          <a:xfrm>
            <a:off x="8617178" y="3856383"/>
            <a:ext cx="2833747" cy="527293"/>
          </a:xfrm>
          <a:prstGeom prst="rect">
            <a:avLst/>
          </a:prstGeom>
          <a:solidFill>
            <a:srgbClr val="488BA5"/>
          </a:solidFill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en-US" altLang="ko-KR" dirty="0">
                <a:latin typeface="+mj-lt"/>
              </a:rPr>
              <a:t>RELACIONAMENTO</a:t>
            </a:r>
            <a:endParaRPr lang="ko-KR" altLang="en-US" dirty="0">
              <a:latin typeface="+mj-lt"/>
            </a:endParaRPr>
          </a:p>
        </p:txBody>
      </p:sp>
      <p:sp>
        <p:nvSpPr>
          <p:cNvPr id="27" name="Content Placeholder 4">
            <a:extLst>
              <a:ext uri="{FF2B5EF4-FFF2-40B4-BE49-F238E27FC236}">
                <a16:creationId xmlns:a16="http://schemas.microsoft.com/office/drawing/2014/main" id="{D34249E2-EE1A-4681-B180-7B03B57C9181}"/>
              </a:ext>
            </a:extLst>
          </p:cNvPr>
          <p:cNvSpPr txBox="1">
            <a:spLocks/>
          </p:cNvSpPr>
          <p:nvPr/>
        </p:nvSpPr>
        <p:spPr>
          <a:xfrm>
            <a:off x="8631805" y="4479235"/>
            <a:ext cx="2828234" cy="515061"/>
          </a:xfrm>
          <a:prstGeom prst="rect">
            <a:avLst/>
          </a:prstGeom>
          <a:solidFill>
            <a:srgbClr val="488BA5"/>
          </a:solidFill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600" dirty="0">
                <a:latin typeface="Titillium" panose="00000500000000000000" pitchFamily="50" charset="0"/>
              </a:rPr>
              <a:t>CLIENTE / OPERADORA</a:t>
            </a:r>
            <a:endParaRPr lang="ko-KR" altLang="en-US" sz="1600" dirty="0">
              <a:latin typeface="Titillium" panose="00000500000000000000" pitchFamily="50" charset="0"/>
            </a:endParaRP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EEFFEA8F-3B06-4BBB-B419-FDA4BBB2FC26}"/>
              </a:ext>
            </a:extLst>
          </p:cNvPr>
          <p:cNvSpPr txBox="1"/>
          <p:nvPr/>
        </p:nvSpPr>
        <p:spPr>
          <a:xfrm>
            <a:off x="8631803" y="5042299"/>
            <a:ext cx="282823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tillium" panose="00000500000000000000" pitchFamily="50" charset="0"/>
              </a:rPr>
              <a:t>O bom relacionamento com as operadoras é resultado do conhecimento dos processos, sistemas e normas utilizadas, o que facilita o entendimento das alternativas viáveis.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Titillium" panose="000005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7518969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29DDE044-7E35-49DF-8819-0A0C81B6F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08381"/>
          </a:xfrm>
          <a:solidFill>
            <a:schemeClr val="bg1">
              <a:lumMod val="85000"/>
            </a:schemeClr>
          </a:solidFill>
          <a:ln w="28575">
            <a:solidFill>
              <a:schemeClr val="accent5">
                <a:lumMod val="50000"/>
              </a:schemeClr>
            </a:solidFill>
            <a:prstDash val="solid"/>
          </a:ln>
        </p:spPr>
        <p:txBody>
          <a:bodyPr>
            <a:noAutofit/>
          </a:bodyPr>
          <a:lstStyle/>
          <a:p>
            <a:pPr algn="r"/>
            <a:r>
              <a:rPr lang="pt-BR" sz="3200" b="1" dirty="0">
                <a:solidFill>
                  <a:schemeClr val="tx2"/>
                </a:solidFill>
                <a:latin typeface="Arial Nova" panose="020B0604020202020204" pitchFamily="34" charset="0"/>
              </a:rPr>
              <a:t>                                                 </a:t>
            </a:r>
            <a:r>
              <a:rPr lang="pt-BR" sz="2000" b="1" dirty="0">
                <a:solidFill>
                  <a:schemeClr val="tx2">
                    <a:lumMod val="75000"/>
                  </a:schemeClr>
                </a:solidFill>
                <a:latin typeface="Arial Nova" panose="020B0604020202020204" pitchFamily="34" charset="0"/>
              </a:rPr>
              <a:t>GESTÃO DE TELEFONIA CORPORATIVA </a:t>
            </a:r>
            <a:endParaRPr lang="pt-BR" sz="3200" b="1" dirty="0">
              <a:solidFill>
                <a:schemeClr val="tx2">
                  <a:lumMod val="75000"/>
                </a:schemeClr>
              </a:solidFill>
              <a:latin typeface="Arial Nova" panose="020B0604020202020204" pitchFamily="34" charset="0"/>
            </a:endParaRPr>
          </a:p>
        </p:txBody>
      </p:sp>
      <p:pic>
        <p:nvPicPr>
          <p:cNvPr id="42" name="Imagem 41" descr="IMG_256">
            <a:hlinkClick r:id="rId2"/>
            <a:extLst>
              <a:ext uri="{FF2B5EF4-FFF2-40B4-BE49-F238E27FC236}">
                <a16:creationId xmlns:a16="http://schemas.microsoft.com/office/drawing/2014/main" id="{7B7BA363-3D44-44B8-BAAF-3037BB3F070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2728" y="0"/>
            <a:ext cx="785472" cy="808381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" name="Group 2">
            <a:extLst>
              <a:ext uri="{FF2B5EF4-FFF2-40B4-BE49-F238E27FC236}">
                <a16:creationId xmlns:a16="http://schemas.microsoft.com/office/drawing/2014/main" id="{CF558A8D-9011-4C51-8DFB-B81A6C114935}"/>
              </a:ext>
            </a:extLst>
          </p:cNvPr>
          <p:cNvGrpSpPr/>
          <p:nvPr/>
        </p:nvGrpSpPr>
        <p:grpSpPr>
          <a:xfrm>
            <a:off x="653774" y="1124744"/>
            <a:ext cx="6738370" cy="1878189"/>
            <a:chOff x="-1836693" y="2801061"/>
            <a:chExt cx="6738370" cy="1878189"/>
          </a:xfrm>
        </p:grpSpPr>
        <p:sp>
          <p:nvSpPr>
            <p:cNvPr id="7" name="Oval 3">
              <a:extLst>
                <a:ext uri="{FF2B5EF4-FFF2-40B4-BE49-F238E27FC236}">
                  <a16:creationId xmlns:a16="http://schemas.microsoft.com/office/drawing/2014/main" id="{E5876B3D-93AF-49B5-8858-38B671A4C6D0}"/>
                </a:ext>
              </a:extLst>
            </p:cNvPr>
            <p:cNvSpPr/>
            <p:nvPr/>
          </p:nvSpPr>
          <p:spPr>
            <a:xfrm>
              <a:off x="2395005" y="2826095"/>
              <a:ext cx="547019" cy="547019"/>
            </a:xfrm>
            <a:prstGeom prst="ellipse">
              <a:avLst/>
            </a:prstGeom>
            <a:solidFill>
              <a:srgbClr val="015A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8" name="TextBox 4">
              <a:extLst>
                <a:ext uri="{FF2B5EF4-FFF2-40B4-BE49-F238E27FC236}">
                  <a16:creationId xmlns:a16="http://schemas.microsoft.com/office/drawing/2014/main" id="{659DD33D-9F7F-4539-96AD-9B5424043719}"/>
                </a:ext>
              </a:extLst>
            </p:cNvPr>
            <p:cNvSpPr txBox="1"/>
            <p:nvPr/>
          </p:nvSpPr>
          <p:spPr>
            <a:xfrm>
              <a:off x="-1704110" y="3109590"/>
              <a:ext cx="660578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pt-B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Evitar paralização dos serviços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pt-B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Evitar cobranças fraudulentas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pt-B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CAR (contas a receber da VIVO)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pt-B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Detalhamento de faturas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pt-B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Lançamento por centro de custo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pt-B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Prorrogação de faturas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pt-B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Mapas de faturas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pt-B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Alteração de vencimento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9" name="TextBox 5">
              <a:extLst>
                <a:ext uri="{FF2B5EF4-FFF2-40B4-BE49-F238E27FC236}">
                  <a16:creationId xmlns:a16="http://schemas.microsoft.com/office/drawing/2014/main" id="{A5D83593-E1FD-4C74-ABFE-3D80A12B43DA}"/>
                </a:ext>
              </a:extLst>
            </p:cNvPr>
            <p:cNvSpPr txBox="1"/>
            <p:nvPr/>
          </p:nvSpPr>
          <p:spPr>
            <a:xfrm>
              <a:off x="-1704110" y="2801061"/>
              <a:ext cx="660462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2"/>
                  </a:solidFill>
                  <a:latin typeface="+mj-lt"/>
                  <a:cs typeface="Arial" pitchFamily="34" charset="0"/>
                </a:rPr>
                <a:t>GESTÃO DE FATURAS</a:t>
              </a:r>
              <a:endParaRPr lang="ko-KR" altLang="en-US" sz="1400" b="1" dirty="0">
                <a:solidFill>
                  <a:schemeClr val="tx2"/>
                </a:solidFill>
                <a:latin typeface="+mj-lt"/>
                <a:cs typeface="Arial" pitchFamily="34" charset="0"/>
              </a:endParaRPr>
            </a:p>
          </p:txBody>
        </p:sp>
        <p:cxnSp>
          <p:nvCxnSpPr>
            <p:cNvPr id="10" name="Straight Connector 6">
              <a:extLst>
                <a:ext uri="{FF2B5EF4-FFF2-40B4-BE49-F238E27FC236}">
                  <a16:creationId xmlns:a16="http://schemas.microsoft.com/office/drawing/2014/main" id="{D0298CE1-4C47-4244-A007-C83263222ED7}"/>
                </a:ext>
              </a:extLst>
            </p:cNvPr>
            <p:cNvCxnSpPr>
              <a:cxnSpLocks/>
            </p:cNvCxnSpPr>
            <p:nvPr/>
          </p:nvCxnSpPr>
          <p:spPr>
            <a:xfrm>
              <a:off x="-1836693" y="3099605"/>
              <a:ext cx="4328782" cy="0"/>
            </a:xfrm>
            <a:prstGeom prst="line">
              <a:avLst/>
            </a:prstGeom>
            <a:ln w="19050">
              <a:solidFill>
                <a:srgbClr val="015A75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12">
            <a:extLst>
              <a:ext uri="{FF2B5EF4-FFF2-40B4-BE49-F238E27FC236}">
                <a16:creationId xmlns:a16="http://schemas.microsoft.com/office/drawing/2014/main" id="{500DF5D7-CB36-4836-8F79-9EE3482A254D}"/>
              </a:ext>
            </a:extLst>
          </p:cNvPr>
          <p:cNvGrpSpPr/>
          <p:nvPr/>
        </p:nvGrpSpPr>
        <p:grpSpPr>
          <a:xfrm>
            <a:off x="669753" y="3140968"/>
            <a:ext cx="4778175" cy="1704033"/>
            <a:chOff x="-29289" y="2558467"/>
            <a:chExt cx="4778175" cy="1704033"/>
          </a:xfrm>
        </p:grpSpPr>
        <p:sp>
          <p:nvSpPr>
            <p:cNvPr id="29" name="Oval 13">
              <a:extLst>
                <a:ext uri="{FF2B5EF4-FFF2-40B4-BE49-F238E27FC236}">
                  <a16:creationId xmlns:a16="http://schemas.microsoft.com/office/drawing/2014/main" id="{5259E699-6C69-4532-BD34-53DE68F71F87}"/>
                </a:ext>
              </a:extLst>
            </p:cNvPr>
            <p:cNvSpPr/>
            <p:nvPr/>
          </p:nvSpPr>
          <p:spPr>
            <a:xfrm>
              <a:off x="4201867" y="2583500"/>
              <a:ext cx="547019" cy="547019"/>
            </a:xfrm>
            <a:prstGeom prst="ellipse">
              <a:avLst/>
            </a:prstGeom>
            <a:solidFill>
              <a:srgbClr val="488B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0" name="TextBox 14">
              <a:extLst>
                <a:ext uri="{FF2B5EF4-FFF2-40B4-BE49-F238E27FC236}">
                  <a16:creationId xmlns:a16="http://schemas.microsoft.com/office/drawing/2014/main" id="{FDB2F977-1E20-4D08-BAB5-1B692DD873C4}"/>
                </a:ext>
              </a:extLst>
            </p:cNvPr>
            <p:cNvSpPr txBox="1"/>
            <p:nvPr/>
          </p:nvSpPr>
          <p:spPr>
            <a:xfrm>
              <a:off x="111766" y="2877505"/>
              <a:ext cx="347432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tillium" panose="00000500000000000000" pitchFamily="50" charset="0"/>
                </a:rPr>
                <a:t>Controle da alocação dos recursos: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tillium" panose="00000500000000000000" pitchFamily="50" charset="0"/>
              </a:endParaRP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pt-B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tillium" panose="00000500000000000000" pitchFamily="50" charset="0"/>
                </a:rPr>
                <a:t>Quantidade de chips de Voz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tillium" panose="00000500000000000000" pitchFamily="50" charset="0"/>
              </a:endParaRP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pt-B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tillium" panose="00000500000000000000" pitchFamily="50" charset="0"/>
                </a:rPr>
                <a:t>Quantidade de chips de Banda Larga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tillium" panose="00000500000000000000" pitchFamily="50" charset="0"/>
              </a:endParaRP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pt-B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tillium" panose="00000500000000000000" pitchFamily="50" charset="0"/>
                </a:rPr>
                <a:t>Estoque de Aparelhos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tillium" panose="00000500000000000000" pitchFamily="50" charset="0"/>
              </a:endParaRP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pt-B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tillium" panose="00000500000000000000" pitchFamily="50" charset="0"/>
                </a:rPr>
                <a:t>Estoque de </a:t>
              </a:r>
              <a:r>
                <a:rPr lang="pt-BR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Titillium" panose="00000500000000000000" pitchFamily="50" charset="0"/>
                </a:rPr>
                <a:t>Simcards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tillium" panose="00000500000000000000" pitchFamily="50" charset="0"/>
              </a:endParaRP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pt-B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tillium" panose="00000500000000000000" pitchFamily="50" charset="0"/>
                </a:rPr>
                <a:t>Controle de Aparelho x Usuário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tillium" panose="00000500000000000000" pitchFamily="50" charset="0"/>
              </a:endParaRP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pt-B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tillium" panose="00000500000000000000" pitchFamily="50" charset="0"/>
                </a:rPr>
                <a:t>Controle de Linhas x Departamento</a:t>
              </a:r>
              <a:endParaRPr 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tillium" panose="00000500000000000000" pitchFamily="50" charset="0"/>
              </a:endParaRPr>
            </a:p>
          </p:txBody>
        </p:sp>
        <p:sp>
          <p:nvSpPr>
            <p:cNvPr id="31" name="TextBox 15">
              <a:extLst>
                <a:ext uri="{FF2B5EF4-FFF2-40B4-BE49-F238E27FC236}">
                  <a16:creationId xmlns:a16="http://schemas.microsoft.com/office/drawing/2014/main" id="{2917C33C-3876-4D26-BAF1-D421F3490A5B}"/>
                </a:ext>
              </a:extLst>
            </p:cNvPr>
            <p:cNvSpPr txBox="1"/>
            <p:nvPr/>
          </p:nvSpPr>
          <p:spPr>
            <a:xfrm>
              <a:off x="102759" y="2558467"/>
              <a:ext cx="313648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2"/>
                  </a:solidFill>
                  <a:latin typeface="+mj-lt"/>
                  <a:cs typeface="Arial" pitchFamily="34" charset="0"/>
                </a:rPr>
                <a:t>CONTROLE DE INVENTÁRIO</a:t>
              </a:r>
              <a:endParaRPr lang="ko-KR" altLang="en-US" sz="1400" b="1" dirty="0">
                <a:solidFill>
                  <a:schemeClr val="tx2"/>
                </a:solidFill>
                <a:latin typeface="+mj-lt"/>
                <a:cs typeface="Arial" pitchFamily="34" charset="0"/>
              </a:endParaRPr>
            </a:p>
          </p:txBody>
        </p:sp>
        <p:cxnSp>
          <p:nvCxnSpPr>
            <p:cNvPr id="32" name="Straight Connector 16">
              <a:extLst>
                <a:ext uri="{FF2B5EF4-FFF2-40B4-BE49-F238E27FC236}">
                  <a16:creationId xmlns:a16="http://schemas.microsoft.com/office/drawing/2014/main" id="{D46C175C-CD00-4443-8766-9E17E97E568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-29289" y="2851860"/>
              <a:ext cx="4328247" cy="21194"/>
            </a:xfrm>
            <a:prstGeom prst="line">
              <a:avLst/>
            </a:prstGeom>
            <a:ln w="19050">
              <a:solidFill>
                <a:srgbClr val="488BA5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Freeform 32">
            <a:extLst>
              <a:ext uri="{FF2B5EF4-FFF2-40B4-BE49-F238E27FC236}">
                <a16:creationId xmlns:a16="http://schemas.microsoft.com/office/drawing/2014/main" id="{18490F3A-AB78-4DFE-844B-945F2241D2C3}"/>
              </a:ext>
            </a:extLst>
          </p:cNvPr>
          <p:cNvSpPr/>
          <p:nvPr/>
        </p:nvSpPr>
        <p:spPr>
          <a:xfrm>
            <a:off x="4987840" y="1196752"/>
            <a:ext cx="316072" cy="352016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4" name="Frame 17">
            <a:extLst>
              <a:ext uri="{FF2B5EF4-FFF2-40B4-BE49-F238E27FC236}">
                <a16:creationId xmlns:a16="http://schemas.microsoft.com/office/drawing/2014/main" id="{E19906F9-C765-4583-900F-A28DEC173776}"/>
              </a:ext>
            </a:extLst>
          </p:cNvPr>
          <p:cNvSpPr/>
          <p:nvPr/>
        </p:nvSpPr>
        <p:spPr>
          <a:xfrm>
            <a:off x="5018461" y="3284984"/>
            <a:ext cx="304372" cy="30437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35" name="Group 7">
            <a:extLst>
              <a:ext uri="{FF2B5EF4-FFF2-40B4-BE49-F238E27FC236}">
                <a16:creationId xmlns:a16="http://schemas.microsoft.com/office/drawing/2014/main" id="{E5B84BD4-DEBF-4723-8EEA-EC878A9AE61C}"/>
              </a:ext>
            </a:extLst>
          </p:cNvPr>
          <p:cNvGrpSpPr/>
          <p:nvPr/>
        </p:nvGrpSpPr>
        <p:grpSpPr>
          <a:xfrm>
            <a:off x="653774" y="4973572"/>
            <a:ext cx="4841403" cy="1519368"/>
            <a:chOff x="738709" y="2801061"/>
            <a:chExt cx="4841403" cy="1519368"/>
          </a:xfrm>
        </p:grpSpPr>
        <p:sp>
          <p:nvSpPr>
            <p:cNvPr id="36" name="Oval 8">
              <a:extLst>
                <a:ext uri="{FF2B5EF4-FFF2-40B4-BE49-F238E27FC236}">
                  <a16:creationId xmlns:a16="http://schemas.microsoft.com/office/drawing/2014/main" id="{F660CFD9-A06F-4544-824D-83E15AFBC87B}"/>
                </a:ext>
              </a:extLst>
            </p:cNvPr>
            <p:cNvSpPr/>
            <p:nvPr/>
          </p:nvSpPr>
          <p:spPr>
            <a:xfrm>
              <a:off x="5033093" y="2826095"/>
              <a:ext cx="547019" cy="547019"/>
            </a:xfrm>
            <a:prstGeom prst="ellipse">
              <a:avLst/>
            </a:prstGeom>
            <a:solidFill>
              <a:srgbClr val="488B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7" name="TextBox 9">
              <a:extLst>
                <a:ext uri="{FF2B5EF4-FFF2-40B4-BE49-F238E27FC236}">
                  <a16:creationId xmlns:a16="http://schemas.microsoft.com/office/drawing/2014/main" id="{6021EDE6-836C-4205-B15A-F74F5DB1872F}"/>
                </a:ext>
              </a:extLst>
            </p:cNvPr>
            <p:cNvSpPr txBox="1"/>
            <p:nvPr/>
          </p:nvSpPr>
          <p:spPr>
            <a:xfrm>
              <a:off x="885854" y="3120100"/>
              <a:ext cx="4263612" cy="1200329"/>
            </a:xfrm>
            <a:prstGeom prst="rect">
              <a:avLst/>
            </a:prstGeom>
            <a:noFill/>
          </p:spPr>
          <p:txBody>
            <a:bodyPr wrap="square" numCol="1" rtlCol="0">
              <a:spAutoFit/>
            </a:bodyPr>
            <a:lstStyle>
              <a:defPPr>
                <a:defRPr lang="en-US"/>
              </a:defPPr>
              <a:lvl1pPr>
                <a:defRPr sz="1200"/>
              </a:lvl1pPr>
            </a:lstStyle>
            <a:p>
              <a:r>
                <a:rPr lang="pt-B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tillium" panose="00000500000000000000" pitchFamily="50" charset="0"/>
                </a:rPr>
                <a:t>Informações para tomada de decisão: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pt-B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tillium" panose="00000500000000000000" pitchFamily="50" charset="0"/>
                </a:rPr>
                <a:t>Customizados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tillium" panose="00000500000000000000" pitchFamily="50" charset="0"/>
              </a:endParaRP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pt-B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tillium" panose="00000500000000000000" pitchFamily="50" charset="0"/>
                </a:rPr>
                <a:t>Ofensores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tillium" panose="00000500000000000000" pitchFamily="50" charset="0"/>
              </a:endParaRP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pt-B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tillium" panose="00000500000000000000" pitchFamily="50" charset="0"/>
                </a:rPr>
                <a:t>Por centro de custo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tillium" panose="00000500000000000000" pitchFamily="50" charset="0"/>
              </a:endParaRP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pt-B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tillium" panose="00000500000000000000" pitchFamily="50" charset="0"/>
                </a:rPr>
                <a:t>Grupo empresarial por CNPJ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tillium" panose="00000500000000000000" pitchFamily="50" charset="0"/>
              </a:endParaRP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pt-B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tillium" panose="00000500000000000000" pitchFamily="50" charset="0"/>
                </a:rPr>
                <a:t>Roaming internacional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Titillium" panose="00000500000000000000" pitchFamily="50" charset="0"/>
              </a:endParaRPr>
            </a:p>
          </p:txBody>
        </p:sp>
        <p:sp>
          <p:nvSpPr>
            <p:cNvPr id="38" name="TextBox 10">
              <a:extLst>
                <a:ext uri="{FF2B5EF4-FFF2-40B4-BE49-F238E27FC236}">
                  <a16:creationId xmlns:a16="http://schemas.microsoft.com/office/drawing/2014/main" id="{02D2BE93-D43B-4493-AC07-F781DB29F363}"/>
                </a:ext>
              </a:extLst>
            </p:cNvPr>
            <p:cNvSpPr txBox="1"/>
            <p:nvPr/>
          </p:nvSpPr>
          <p:spPr>
            <a:xfrm>
              <a:off x="885854" y="2801061"/>
              <a:ext cx="40146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2"/>
                  </a:solidFill>
                  <a:latin typeface="+mj-lt"/>
                  <a:cs typeface="Arial" pitchFamily="34" charset="0"/>
                </a:rPr>
                <a:t>RELATÓRIOS GERENCIAIS</a:t>
              </a:r>
              <a:endParaRPr lang="ko-KR" altLang="en-US" sz="1400" b="1" dirty="0">
                <a:solidFill>
                  <a:schemeClr val="tx2"/>
                </a:solidFill>
                <a:latin typeface="+mj-lt"/>
                <a:cs typeface="Arial" pitchFamily="34" charset="0"/>
              </a:endParaRPr>
            </a:p>
          </p:txBody>
        </p:sp>
        <p:cxnSp>
          <p:nvCxnSpPr>
            <p:cNvPr id="39" name="Straight Connector 11">
              <a:extLst>
                <a:ext uri="{FF2B5EF4-FFF2-40B4-BE49-F238E27FC236}">
                  <a16:creationId xmlns:a16="http://schemas.microsoft.com/office/drawing/2014/main" id="{E462DBDB-5EF1-4D00-9957-8EAAC130DC84}"/>
                </a:ext>
              </a:extLst>
            </p:cNvPr>
            <p:cNvCxnSpPr>
              <a:cxnSpLocks/>
              <a:endCxn id="36" idx="2"/>
            </p:cNvCxnSpPr>
            <p:nvPr/>
          </p:nvCxnSpPr>
          <p:spPr>
            <a:xfrm>
              <a:off x="738709" y="3099605"/>
              <a:ext cx="4294384" cy="0"/>
            </a:xfrm>
            <a:prstGeom prst="line">
              <a:avLst/>
            </a:prstGeom>
            <a:ln w="19050">
              <a:solidFill>
                <a:srgbClr val="488BA5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" name="Pie 24">
            <a:extLst>
              <a:ext uri="{FF2B5EF4-FFF2-40B4-BE49-F238E27FC236}">
                <a16:creationId xmlns:a16="http://schemas.microsoft.com/office/drawing/2014/main" id="{5F47CCFC-9A15-4B25-B996-4EF60AE05092}"/>
              </a:ext>
            </a:extLst>
          </p:cNvPr>
          <p:cNvSpPr/>
          <p:nvPr/>
        </p:nvSpPr>
        <p:spPr>
          <a:xfrm>
            <a:off x="5015880" y="5084610"/>
            <a:ext cx="377098" cy="375010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41" name="Group 7">
            <a:extLst>
              <a:ext uri="{FF2B5EF4-FFF2-40B4-BE49-F238E27FC236}">
                <a16:creationId xmlns:a16="http://schemas.microsoft.com/office/drawing/2014/main" id="{5485843E-4B9A-40C3-9017-1AE1AAECB87F}"/>
              </a:ext>
            </a:extLst>
          </p:cNvPr>
          <p:cNvGrpSpPr/>
          <p:nvPr/>
        </p:nvGrpSpPr>
        <p:grpSpPr>
          <a:xfrm>
            <a:off x="6367165" y="1189260"/>
            <a:ext cx="4841403" cy="1160546"/>
            <a:chOff x="738709" y="2801061"/>
            <a:chExt cx="4841403" cy="1160546"/>
          </a:xfrm>
        </p:grpSpPr>
        <p:sp>
          <p:nvSpPr>
            <p:cNvPr id="43" name="Oval 8">
              <a:extLst>
                <a:ext uri="{FF2B5EF4-FFF2-40B4-BE49-F238E27FC236}">
                  <a16:creationId xmlns:a16="http://schemas.microsoft.com/office/drawing/2014/main" id="{53C37D47-9324-4297-80B3-B1AACF332152}"/>
                </a:ext>
              </a:extLst>
            </p:cNvPr>
            <p:cNvSpPr/>
            <p:nvPr/>
          </p:nvSpPr>
          <p:spPr>
            <a:xfrm>
              <a:off x="5033093" y="2826095"/>
              <a:ext cx="547019" cy="547019"/>
            </a:xfrm>
            <a:prstGeom prst="ellipse">
              <a:avLst/>
            </a:prstGeom>
            <a:solidFill>
              <a:srgbClr val="488B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4" name="TextBox 9">
              <a:extLst>
                <a:ext uri="{FF2B5EF4-FFF2-40B4-BE49-F238E27FC236}">
                  <a16:creationId xmlns:a16="http://schemas.microsoft.com/office/drawing/2014/main" id="{1C919543-3E57-4766-B971-EFE5B2E8AE4B}"/>
                </a:ext>
              </a:extLst>
            </p:cNvPr>
            <p:cNvSpPr txBox="1"/>
            <p:nvPr/>
          </p:nvSpPr>
          <p:spPr>
            <a:xfrm>
              <a:off x="885854" y="3130610"/>
              <a:ext cx="4263612" cy="830997"/>
            </a:xfrm>
            <a:prstGeom prst="rect">
              <a:avLst/>
            </a:prstGeom>
            <a:noFill/>
          </p:spPr>
          <p:txBody>
            <a:bodyPr wrap="square" numCol="2" rtlCol="0">
              <a:spAutoFit/>
            </a:bodyPr>
            <a:lstStyle>
              <a:defPPr>
                <a:defRPr lang="en-US"/>
              </a:defPPr>
              <a:lvl1pPr>
                <a:defRPr sz="1200"/>
              </a:lvl1pPr>
            </a:lstStyle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pt-B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Vigência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pt-B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Valor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pt-B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Serviços Contratados 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pt-B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+mj-lt"/>
                </a:rPr>
                <a:t>Aviso Prévio</a:t>
              </a:r>
              <a:endPara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</a:endParaRPr>
            </a:p>
          </p:txBody>
        </p:sp>
        <p:sp>
          <p:nvSpPr>
            <p:cNvPr id="45" name="TextBox 10">
              <a:extLst>
                <a:ext uri="{FF2B5EF4-FFF2-40B4-BE49-F238E27FC236}">
                  <a16:creationId xmlns:a16="http://schemas.microsoft.com/office/drawing/2014/main" id="{0376314B-EA7E-4986-A66C-B2171E24DCA0}"/>
                </a:ext>
              </a:extLst>
            </p:cNvPr>
            <p:cNvSpPr txBox="1"/>
            <p:nvPr/>
          </p:nvSpPr>
          <p:spPr>
            <a:xfrm>
              <a:off x="885854" y="2801061"/>
              <a:ext cx="401465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2"/>
                  </a:solidFill>
                  <a:latin typeface="+mj-lt"/>
                  <a:cs typeface="Arial" pitchFamily="34" charset="0"/>
                </a:rPr>
                <a:t>GESTÃO DE CONTRATOS</a:t>
              </a:r>
              <a:endParaRPr lang="ko-KR" altLang="en-US" sz="1400" b="1" dirty="0">
                <a:solidFill>
                  <a:schemeClr val="tx2"/>
                </a:solidFill>
                <a:latin typeface="+mj-lt"/>
                <a:cs typeface="Arial" pitchFamily="34" charset="0"/>
              </a:endParaRPr>
            </a:p>
          </p:txBody>
        </p:sp>
        <p:cxnSp>
          <p:nvCxnSpPr>
            <p:cNvPr id="46" name="Straight Connector 11">
              <a:extLst>
                <a:ext uri="{FF2B5EF4-FFF2-40B4-BE49-F238E27FC236}">
                  <a16:creationId xmlns:a16="http://schemas.microsoft.com/office/drawing/2014/main" id="{49D7BB6C-3B4A-40C1-AAF2-D6FD47898C3E}"/>
                </a:ext>
              </a:extLst>
            </p:cNvPr>
            <p:cNvCxnSpPr>
              <a:cxnSpLocks/>
              <a:endCxn id="43" idx="2"/>
            </p:cNvCxnSpPr>
            <p:nvPr/>
          </p:nvCxnSpPr>
          <p:spPr>
            <a:xfrm>
              <a:off x="738709" y="3099605"/>
              <a:ext cx="4294384" cy="0"/>
            </a:xfrm>
            <a:prstGeom prst="line">
              <a:avLst/>
            </a:prstGeom>
            <a:ln w="19050">
              <a:solidFill>
                <a:srgbClr val="488BA5"/>
              </a:solidFill>
              <a:headEnd type="oval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7" name="Right Triangle 17">
            <a:extLst>
              <a:ext uri="{FF2B5EF4-FFF2-40B4-BE49-F238E27FC236}">
                <a16:creationId xmlns:a16="http://schemas.microsoft.com/office/drawing/2014/main" id="{E6DB5901-D7A0-4CE2-99FD-3548DD2E381A}"/>
              </a:ext>
            </a:extLst>
          </p:cNvPr>
          <p:cNvSpPr/>
          <p:nvPr/>
        </p:nvSpPr>
        <p:spPr>
          <a:xfrm>
            <a:off x="10824334" y="1330986"/>
            <a:ext cx="221447" cy="313633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cxnSp>
        <p:nvCxnSpPr>
          <p:cNvPr id="48" name="Straight Connector 21">
            <a:extLst>
              <a:ext uri="{FF2B5EF4-FFF2-40B4-BE49-F238E27FC236}">
                <a16:creationId xmlns:a16="http://schemas.microsoft.com/office/drawing/2014/main" id="{BC7246E1-C8E9-4F7C-B1A0-1D7E957126E9}"/>
              </a:ext>
            </a:extLst>
          </p:cNvPr>
          <p:cNvCxnSpPr>
            <a:cxnSpLocks/>
          </p:cNvCxnSpPr>
          <p:nvPr/>
        </p:nvCxnSpPr>
        <p:spPr>
          <a:xfrm>
            <a:off x="6315576" y="3471565"/>
            <a:ext cx="4294384" cy="3490"/>
          </a:xfrm>
          <a:prstGeom prst="line">
            <a:avLst/>
          </a:prstGeom>
          <a:ln w="19050">
            <a:solidFill>
              <a:srgbClr val="015A75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20">
            <a:extLst>
              <a:ext uri="{FF2B5EF4-FFF2-40B4-BE49-F238E27FC236}">
                <a16:creationId xmlns:a16="http://schemas.microsoft.com/office/drawing/2014/main" id="{63ACFA12-877E-4642-81A4-BAAAB69CA32F}"/>
              </a:ext>
            </a:extLst>
          </p:cNvPr>
          <p:cNvSpPr txBox="1"/>
          <p:nvPr/>
        </p:nvSpPr>
        <p:spPr>
          <a:xfrm>
            <a:off x="6522664" y="3166001"/>
            <a:ext cx="45231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2"/>
                </a:solidFill>
                <a:latin typeface="+mn-lt"/>
                <a:cs typeface="Arial" pitchFamily="34" charset="0"/>
              </a:rPr>
              <a:t>AUDITORIA E CONTESTAÇÃO</a:t>
            </a:r>
            <a:endParaRPr lang="ko-KR" altLang="en-US" sz="1400" b="1" dirty="0">
              <a:solidFill>
                <a:schemeClr val="tx2"/>
              </a:solidFill>
              <a:latin typeface="+mn-lt"/>
              <a:cs typeface="Arial" pitchFamily="34" charset="0"/>
            </a:endParaRPr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6A47CE96-19DF-4F2F-9649-81C268F22D20}"/>
              </a:ext>
            </a:extLst>
          </p:cNvPr>
          <p:cNvSpPr txBox="1"/>
          <p:nvPr/>
        </p:nvSpPr>
        <p:spPr>
          <a:xfrm>
            <a:off x="6321561" y="3589356"/>
            <a:ext cx="616888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tillium" panose="00000500000000000000" pitchFamily="50" charset="0"/>
              </a:rPr>
              <a:t>Análise contínua dos valores cobrados em fatura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Titillium" panose="00000500000000000000" pitchFamily="50" charset="0"/>
            </a:endParaRP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tillium" panose="00000500000000000000" pitchFamily="50" charset="0"/>
              </a:rPr>
              <a:t>Levantamento de cobranças indevidas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Titillium" panose="00000500000000000000" pitchFamily="50" charset="0"/>
            </a:endParaRP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tillium" panose="00000500000000000000" pitchFamily="50" charset="0"/>
              </a:rPr>
              <a:t>Contestação de valores devidos Retroativos até 36 meses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Titillium" panose="00000500000000000000" pitchFamily="50" charset="0"/>
            </a:endParaRP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tillium" panose="00000500000000000000" pitchFamily="50" charset="0"/>
              </a:rPr>
              <a:t>Gerenciar Contestações</a:t>
            </a:r>
            <a:endParaRPr lang="en-US" sz="1200" dirty="0">
              <a:solidFill>
                <a:schemeClr val="tx1">
                  <a:lumMod val="75000"/>
                  <a:lumOff val="25000"/>
                </a:schemeClr>
              </a:solidFill>
              <a:latin typeface="Titillium" panose="00000500000000000000" pitchFamily="50" charset="0"/>
            </a:endParaRPr>
          </a:p>
          <a:p>
            <a:pPr marL="171450" lvl="0" indent="-171450">
              <a:buFont typeface="Wingdings" panose="05000000000000000000" pitchFamily="2" charset="2"/>
              <a:buChar char="§"/>
            </a:pPr>
            <a:r>
              <a:rPr lang="pt-B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tillium" panose="00000500000000000000" pitchFamily="50" charset="0"/>
              </a:rPr>
              <a:t>Recuperação de 100% dos valores contestados</a:t>
            </a:r>
            <a:endParaRPr lang="pt-BR" sz="1200" dirty="0"/>
          </a:p>
        </p:txBody>
      </p:sp>
      <p:sp>
        <p:nvSpPr>
          <p:cNvPr id="55" name="Oval 18">
            <a:extLst>
              <a:ext uri="{FF2B5EF4-FFF2-40B4-BE49-F238E27FC236}">
                <a16:creationId xmlns:a16="http://schemas.microsoft.com/office/drawing/2014/main" id="{CA4C35AB-B709-4564-BE47-A921DB52DD9A}"/>
              </a:ext>
            </a:extLst>
          </p:cNvPr>
          <p:cNvSpPr/>
          <p:nvPr/>
        </p:nvSpPr>
        <p:spPr>
          <a:xfrm>
            <a:off x="10609960" y="3201545"/>
            <a:ext cx="547019" cy="547019"/>
          </a:xfrm>
          <a:prstGeom prst="ellipse">
            <a:avLst/>
          </a:prstGeom>
          <a:solidFill>
            <a:srgbClr val="015A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6" name="Block Arc 11">
            <a:extLst>
              <a:ext uri="{FF2B5EF4-FFF2-40B4-BE49-F238E27FC236}">
                <a16:creationId xmlns:a16="http://schemas.microsoft.com/office/drawing/2014/main" id="{0DFA6B3E-7BA7-42ED-BCAD-6836EF4A5A9B}"/>
              </a:ext>
            </a:extLst>
          </p:cNvPr>
          <p:cNvSpPr/>
          <p:nvPr/>
        </p:nvSpPr>
        <p:spPr>
          <a:xfrm rot="10800000">
            <a:off x="10775493" y="3295875"/>
            <a:ext cx="215951" cy="351379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801188"/>
      </p:ext>
    </p:extLst>
  </p:cSld>
  <p:clrMapOvr>
    <a:masterClrMapping/>
  </p:clrMapOvr>
  <p:transition spd="med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29DDE044-7E35-49DF-8819-0A0C81B6F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08381"/>
          </a:xfrm>
          <a:solidFill>
            <a:schemeClr val="bg1">
              <a:lumMod val="85000"/>
            </a:schemeClr>
          </a:solidFill>
          <a:ln w="28575">
            <a:solidFill>
              <a:schemeClr val="accent5">
                <a:lumMod val="50000"/>
              </a:schemeClr>
            </a:solidFill>
            <a:prstDash val="solid"/>
          </a:ln>
        </p:spPr>
        <p:txBody>
          <a:bodyPr>
            <a:noAutofit/>
          </a:bodyPr>
          <a:lstStyle/>
          <a:p>
            <a:pPr algn="r"/>
            <a:r>
              <a:rPr lang="pt-BR" sz="3200" b="1" dirty="0">
                <a:solidFill>
                  <a:schemeClr val="tx2"/>
                </a:solidFill>
                <a:latin typeface="Arial Nova" panose="020B0604020202020204" pitchFamily="34" charset="0"/>
              </a:rPr>
              <a:t>                                                 </a:t>
            </a:r>
            <a:r>
              <a:rPr lang="pt-BR" sz="2000" b="1" dirty="0">
                <a:solidFill>
                  <a:schemeClr val="tx2">
                    <a:lumMod val="75000"/>
                  </a:schemeClr>
                </a:solidFill>
                <a:latin typeface="Arial Nova" panose="020B0604020202020204" pitchFamily="34" charset="0"/>
              </a:rPr>
              <a:t>GESTÃO DE TELEFONIA CORPORATIVA </a:t>
            </a:r>
            <a:endParaRPr lang="pt-BR" sz="3200" b="1" dirty="0">
              <a:solidFill>
                <a:schemeClr val="tx2">
                  <a:lumMod val="75000"/>
                </a:schemeClr>
              </a:solidFill>
              <a:latin typeface="Arial Nova" panose="020B0604020202020204" pitchFamily="34" charset="0"/>
            </a:endParaRPr>
          </a:p>
        </p:txBody>
      </p:sp>
      <p:pic>
        <p:nvPicPr>
          <p:cNvPr id="42" name="Imagem 41" descr="IMG_256">
            <a:hlinkClick r:id="rId2"/>
            <a:extLst>
              <a:ext uri="{FF2B5EF4-FFF2-40B4-BE49-F238E27FC236}">
                <a16:creationId xmlns:a16="http://schemas.microsoft.com/office/drawing/2014/main" id="{7B7BA363-3D44-44B8-BAAF-3037BB3F070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2728" y="0"/>
            <a:ext cx="785472" cy="80838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2C5208A1-8D73-4EBA-8605-98E334F4D412}"/>
              </a:ext>
            </a:extLst>
          </p:cNvPr>
          <p:cNvSpPr txBox="1"/>
          <p:nvPr/>
        </p:nvSpPr>
        <p:spPr>
          <a:xfrm>
            <a:off x="296798" y="902763"/>
            <a:ext cx="61688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015A75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RELATÓRIOS PERSONALIZADOS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347F2B17-B380-406A-B511-85F7818E0B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98958" y="1458809"/>
            <a:ext cx="8782050" cy="530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89571"/>
      </p:ext>
    </p:extLst>
  </p:cSld>
  <p:clrMapOvr>
    <a:masterClrMapping/>
  </p:clrMapOvr>
  <p:transition spd="med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29DDE044-7E35-49DF-8819-0A0C81B6FC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808381"/>
          </a:xfrm>
          <a:solidFill>
            <a:schemeClr val="bg1">
              <a:lumMod val="85000"/>
            </a:schemeClr>
          </a:solidFill>
          <a:ln w="28575">
            <a:solidFill>
              <a:schemeClr val="accent5">
                <a:lumMod val="50000"/>
              </a:schemeClr>
            </a:solidFill>
            <a:prstDash val="solid"/>
          </a:ln>
        </p:spPr>
        <p:txBody>
          <a:bodyPr>
            <a:noAutofit/>
          </a:bodyPr>
          <a:lstStyle/>
          <a:p>
            <a:pPr algn="r"/>
            <a:r>
              <a:rPr lang="pt-BR" sz="3200" b="1" dirty="0">
                <a:solidFill>
                  <a:schemeClr val="tx2"/>
                </a:solidFill>
                <a:latin typeface="Arial Nova" panose="020B0604020202020204" pitchFamily="34" charset="0"/>
              </a:rPr>
              <a:t>                                                 </a:t>
            </a:r>
            <a:r>
              <a:rPr lang="pt-BR" sz="2000" b="1" dirty="0">
                <a:solidFill>
                  <a:schemeClr val="tx2">
                    <a:lumMod val="75000"/>
                  </a:schemeClr>
                </a:solidFill>
                <a:latin typeface="Arial Nova" panose="020B0604020202020204" pitchFamily="34" charset="0"/>
              </a:rPr>
              <a:t>GESTÃO DE TELEFONIA CORPORATIVA </a:t>
            </a:r>
            <a:endParaRPr lang="pt-BR" sz="3200" b="1" dirty="0">
              <a:solidFill>
                <a:schemeClr val="tx2">
                  <a:lumMod val="75000"/>
                </a:schemeClr>
              </a:solidFill>
              <a:latin typeface="Arial Nova" panose="020B0604020202020204" pitchFamily="34" charset="0"/>
            </a:endParaRPr>
          </a:p>
        </p:txBody>
      </p:sp>
      <p:sp>
        <p:nvSpPr>
          <p:cNvPr id="17" name="Espaço Reservado para Conteúdo 16">
            <a:extLst>
              <a:ext uri="{FF2B5EF4-FFF2-40B4-BE49-F238E27FC236}">
                <a16:creationId xmlns:a16="http://schemas.microsoft.com/office/drawing/2014/main" id="{AC6EB203-31B9-4A9A-9A23-AD4C70A13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408" y="1017244"/>
            <a:ext cx="10515600" cy="427245"/>
          </a:xfrm>
        </p:spPr>
        <p:txBody>
          <a:bodyPr>
            <a:normAutofit fontScale="92500" lnSpcReduction="10000"/>
          </a:bodyPr>
          <a:lstStyle/>
          <a:p>
            <a:r>
              <a:rPr lang="pt-BR" sz="2800" b="1" dirty="0">
                <a:solidFill>
                  <a:srgbClr val="015A75"/>
                </a:solidFill>
                <a:latin typeface="+mj-lt"/>
                <a:ea typeface="Tahoma" panose="020B0604030504040204" pitchFamily="34" charset="0"/>
                <a:cs typeface="Tahoma" panose="020B0604030504040204" pitchFamily="34" charset="0"/>
              </a:rPr>
              <a:t>ABRANGÊNCIA NACIONAL</a:t>
            </a:r>
          </a:p>
        </p:txBody>
      </p:sp>
      <p:pic>
        <p:nvPicPr>
          <p:cNvPr id="42" name="Imagem 41" descr="IMG_256">
            <a:hlinkClick r:id="rId2"/>
            <a:extLst>
              <a:ext uri="{FF2B5EF4-FFF2-40B4-BE49-F238E27FC236}">
                <a16:creationId xmlns:a16="http://schemas.microsoft.com/office/drawing/2014/main" id="{7B7BA363-3D44-44B8-BAAF-3037BB3F070C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52728" y="0"/>
            <a:ext cx="785472" cy="808381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ACBD9E13-3AB5-48EA-BD57-F0EE820319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270" y="1043512"/>
            <a:ext cx="4254953" cy="4328174"/>
          </a:xfrm>
          <a:prstGeom prst="rect">
            <a:avLst/>
          </a:prstGeom>
        </p:spPr>
      </p:pic>
      <p:sp>
        <p:nvSpPr>
          <p:cNvPr id="7" name="Teardrop 6">
            <a:extLst>
              <a:ext uri="{FF2B5EF4-FFF2-40B4-BE49-F238E27FC236}">
                <a16:creationId xmlns:a16="http://schemas.microsoft.com/office/drawing/2014/main" id="{1C5CB5F4-FA2C-4FEE-B223-FE8BB552DDB2}"/>
              </a:ext>
            </a:extLst>
          </p:cNvPr>
          <p:cNvSpPr/>
          <p:nvPr/>
        </p:nvSpPr>
        <p:spPr>
          <a:xfrm rot="8100000">
            <a:off x="7343632" y="2969889"/>
            <a:ext cx="196924" cy="196925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rgbClr val="7203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Teardrop 6">
            <a:extLst>
              <a:ext uri="{FF2B5EF4-FFF2-40B4-BE49-F238E27FC236}">
                <a16:creationId xmlns:a16="http://schemas.microsoft.com/office/drawing/2014/main" id="{897EADAA-930B-49C6-A8F2-FAD9DC0A81BE}"/>
              </a:ext>
            </a:extLst>
          </p:cNvPr>
          <p:cNvSpPr/>
          <p:nvPr/>
        </p:nvSpPr>
        <p:spPr>
          <a:xfrm rot="8100000">
            <a:off x="7065139" y="3605997"/>
            <a:ext cx="196924" cy="196925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rgbClr val="7203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Teardrop 6">
            <a:extLst>
              <a:ext uri="{FF2B5EF4-FFF2-40B4-BE49-F238E27FC236}">
                <a16:creationId xmlns:a16="http://schemas.microsoft.com/office/drawing/2014/main" id="{534EC7B1-87DE-4542-BB0F-1965628FFD47}"/>
              </a:ext>
            </a:extLst>
          </p:cNvPr>
          <p:cNvSpPr/>
          <p:nvPr/>
        </p:nvSpPr>
        <p:spPr>
          <a:xfrm rot="8100000">
            <a:off x="6415166" y="3479240"/>
            <a:ext cx="196924" cy="196925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rgbClr val="7203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Teardrop 6">
            <a:extLst>
              <a:ext uri="{FF2B5EF4-FFF2-40B4-BE49-F238E27FC236}">
                <a16:creationId xmlns:a16="http://schemas.microsoft.com/office/drawing/2014/main" id="{A89A9C69-F40B-47DA-8ED5-47F7B7E87E61}"/>
              </a:ext>
            </a:extLst>
          </p:cNvPr>
          <p:cNvSpPr/>
          <p:nvPr/>
        </p:nvSpPr>
        <p:spPr>
          <a:xfrm rot="8100000">
            <a:off x="5886287" y="4070211"/>
            <a:ext cx="196924" cy="196925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rgbClr val="7203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Teardrop 6">
            <a:extLst>
              <a:ext uri="{FF2B5EF4-FFF2-40B4-BE49-F238E27FC236}">
                <a16:creationId xmlns:a16="http://schemas.microsoft.com/office/drawing/2014/main" id="{5A537D50-276C-4AD7-A5A2-732390CC8FE6}"/>
              </a:ext>
            </a:extLst>
          </p:cNvPr>
          <p:cNvSpPr/>
          <p:nvPr/>
        </p:nvSpPr>
        <p:spPr>
          <a:xfrm rot="8100000">
            <a:off x="6025532" y="4706319"/>
            <a:ext cx="196924" cy="196925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rgbClr val="7203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Teardrop 6">
            <a:extLst>
              <a:ext uri="{FF2B5EF4-FFF2-40B4-BE49-F238E27FC236}">
                <a16:creationId xmlns:a16="http://schemas.microsoft.com/office/drawing/2014/main" id="{582A3008-752C-458A-998A-6F47313819D6}"/>
              </a:ext>
            </a:extLst>
          </p:cNvPr>
          <p:cNvSpPr/>
          <p:nvPr/>
        </p:nvSpPr>
        <p:spPr>
          <a:xfrm rot="8100000">
            <a:off x="6164778" y="4249018"/>
            <a:ext cx="196924" cy="196925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rgbClr val="7203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Teardrop 6">
            <a:extLst>
              <a:ext uri="{FF2B5EF4-FFF2-40B4-BE49-F238E27FC236}">
                <a16:creationId xmlns:a16="http://schemas.microsoft.com/office/drawing/2014/main" id="{7A2CA4ED-414B-48A7-AD5E-669E93A5ECBD}"/>
              </a:ext>
            </a:extLst>
          </p:cNvPr>
          <p:cNvSpPr/>
          <p:nvPr/>
        </p:nvSpPr>
        <p:spPr>
          <a:xfrm rot="8100000">
            <a:off x="6880402" y="3970523"/>
            <a:ext cx="196924" cy="196925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rgbClr val="7203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4" name="Teardrop 6">
            <a:extLst>
              <a:ext uri="{FF2B5EF4-FFF2-40B4-BE49-F238E27FC236}">
                <a16:creationId xmlns:a16="http://schemas.microsoft.com/office/drawing/2014/main" id="{5015568F-32E0-42D6-86A9-F9E7424F6F36}"/>
              </a:ext>
            </a:extLst>
          </p:cNvPr>
          <p:cNvSpPr/>
          <p:nvPr/>
        </p:nvSpPr>
        <p:spPr>
          <a:xfrm rot="8100000">
            <a:off x="7204386" y="2691395"/>
            <a:ext cx="196924" cy="196925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rgbClr val="7203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5" name="Teardrop 6">
            <a:extLst>
              <a:ext uri="{FF2B5EF4-FFF2-40B4-BE49-F238E27FC236}">
                <a16:creationId xmlns:a16="http://schemas.microsoft.com/office/drawing/2014/main" id="{4F3A7216-3CA3-470D-90F9-575F8FC1C37C}"/>
              </a:ext>
            </a:extLst>
          </p:cNvPr>
          <p:cNvSpPr/>
          <p:nvPr/>
        </p:nvSpPr>
        <p:spPr>
          <a:xfrm rot="8100000">
            <a:off x="6786645" y="2360001"/>
            <a:ext cx="196924" cy="196925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rgbClr val="7203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Teardrop 6">
            <a:extLst>
              <a:ext uri="{FF2B5EF4-FFF2-40B4-BE49-F238E27FC236}">
                <a16:creationId xmlns:a16="http://schemas.microsoft.com/office/drawing/2014/main" id="{CF3C6E9C-639D-4A0A-8F39-AF6BADFD39EB}"/>
              </a:ext>
            </a:extLst>
          </p:cNvPr>
          <p:cNvSpPr/>
          <p:nvPr/>
        </p:nvSpPr>
        <p:spPr>
          <a:xfrm rot="8100000">
            <a:off x="4970624" y="2267919"/>
            <a:ext cx="196924" cy="196925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rgbClr val="7203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" name="Teardrop 6">
            <a:extLst>
              <a:ext uri="{FF2B5EF4-FFF2-40B4-BE49-F238E27FC236}">
                <a16:creationId xmlns:a16="http://schemas.microsoft.com/office/drawing/2014/main" id="{CDB2F1D9-6E5E-48B6-8CD6-5EB0252A459F}"/>
              </a:ext>
            </a:extLst>
          </p:cNvPr>
          <p:cNvSpPr/>
          <p:nvPr/>
        </p:nvSpPr>
        <p:spPr>
          <a:xfrm rot="8100000">
            <a:off x="6647397" y="2843752"/>
            <a:ext cx="196924" cy="196925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rgbClr val="7203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0" name="Teardrop 6">
            <a:extLst>
              <a:ext uri="{FF2B5EF4-FFF2-40B4-BE49-F238E27FC236}">
                <a16:creationId xmlns:a16="http://schemas.microsoft.com/office/drawing/2014/main" id="{DB7539E7-3870-4CEF-8193-40A4A300CE4C}"/>
              </a:ext>
            </a:extLst>
          </p:cNvPr>
          <p:cNvSpPr/>
          <p:nvPr/>
        </p:nvSpPr>
        <p:spPr>
          <a:xfrm rot="8100000">
            <a:off x="5654310" y="2870937"/>
            <a:ext cx="196924" cy="196925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rgbClr val="7203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1" name="Teardrop 6">
            <a:extLst>
              <a:ext uri="{FF2B5EF4-FFF2-40B4-BE49-F238E27FC236}">
                <a16:creationId xmlns:a16="http://schemas.microsoft.com/office/drawing/2014/main" id="{CF75EB2C-842F-42E2-BC2C-79505B07A652}"/>
              </a:ext>
            </a:extLst>
          </p:cNvPr>
          <p:cNvSpPr/>
          <p:nvPr/>
        </p:nvSpPr>
        <p:spPr>
          <a:xfrm rot="8100000">
            <a:off x="5860192" y="2338298"/>
            <a:ext cx="196924" cy="196925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rgbClr val="7203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2" name="Teardrop 6">
            <a:extLst>
              <a:ext uri="{FF2B5EF4-FFF2-40B4-BE49-F238E27FC236}">
                <a16:creationId xmlns:a16="http://schemas.microsoft.com/office/drawing/2014/main" id="{CD253CD9-8C5D-4F9F-839A-7271842449E1}"/>
              </a:ext>
            </a:extLst>
          </p:cNvPr>
          <p:cNvSpPr/>
          <p:nvPr/>
        </p:nvSpPr>
        <p:spPr>
          <a:xfrm rot="8100000">
            <a:off x="6431106" y="2266671"/>
            <a:ext cx="196924" cy="196925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rgbClr val="7203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3" name="Teardrop 6">
            <a:extLst>
              <a:ext uri="{FF2B5EF4-FFF2-40B4-BE49-F238E27FC236}">
                <a16:creationId xmlns:a16="http://schemas.microsoft.com/office/drawing/2014/main" id="{27E9DCA0-006B-49A3-A44F-F81D1DD6E99A}"/>
              </a:ext>
            </a:extLst>
          </p:cNvPr>
          <p:cNvSpPr/>
          <p:nvPr/>
        </p:nvSpPr>
        <p:spPr>
          <a:xfrm rot="8100000">
            <a:off x="5793556" y="1880997"/>
            <a:ext cx="196924" cy="196925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rgbClr val="7203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4" name="Teardrop 6">
            <a:extLst>
              <a:ext uri="{FF2B5EF4-FFF2-40B4-BE49-F238E27FC236}">
                <a16:creationId xmlns:a16="http://schemas.microsoft.com/office/drawing/2014/main" id="{13E2266A-5CBA-4F5B-8C00-15F712A6B765}"/>
              </a:ext>
            </a:extLst>
          </p:cNvPr>
          <p:cNvSpPr/>
          <p:nvPr/>
        </p:nvSpPr>
        <p:spPr>
          <a:xfrm rot="8100000">
            <a:off x="7678696" y="2498959"/>
            <a:ext cx="196924" cy="196925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rgbClr val="7203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5" name="Teardrop 6">
            <a:extLst>
              <a:ext uri="{FF2B5EF4-FFF2-40B4-BE49-F238E27FC236}">
                <a16:creationId xmlns:a16="http://schemas.microsoft.com/office/drawing/2014/main" id="{E52B4C21-954B-4CCD-ABF4-F6CBA15A8CA4}"/>
              </a:ext>
            </a:extLst>
          </p:cNvPr>
          <p:cNvSpPr/>
          <p:nvPr/>
        </p:nvSpPr>
        <p:spPr>
          <a:xfrm rot="8100000">
            <a:off x="6365459" y="3936872"/>
            <a:ext cx="196924" cy="196925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rgbClr val="7203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6" name="Teardrop 6">
            <a:extLst>
              <a:ext uri="{FF2B5EF4-FFF2-40B4-BE49-F238E27FC236}">
                <a16:creationId xmlns:a16="http://schemas.microsoft.com/office/drawing/2014/main" id="{DF23198F-183E-43B8-9DDF-C6235CB0206C}"/>
              </a:ext>
            </a:extLst>
          </p:cNvPr>
          <p:cNvSpPr/>
          <p:nvPr/>
        </p:nvSpPr>
        <p:spPr>
          <a:xfrm rot="8100000">
            <a:off x="5246634" y="2545497"/>
            <a:ext cx="196924" cy="196925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rgbClr val="7203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7" name="Agrupar 26">
            <a:extLst>
              <a:ext uri="{FF2B5EF4-FFF2-40B4-BE49-F238E27FC236}">
                <a16:creationId xmlns:a16="http://schemas.microsoft.com/office/drawing/2014/main" id="{B278233F-37F4-4E54-96F1-BF3A3D7F19F1}"/>
              </a:ext>
            </a:extLst>
          </p:cNvPr>
          <p:cNvGrpSpPr/>
          <p:nvPr/>
        </p:nvGrpSpPr>
        <p:grpSpPr>
          <a:xfrm>
            <a:off x="670949" y="5533628"/>
            <a:ext cx="828092" cy="828092"/>
            <a:chOff x="551384" y="5589240"/>
            <a:chExt cx="828092" cy="828092"/>
          </a:xfrm>
        </p:grpSpPr>
        <p:sp>
          <p:nvSpPr>
            <p:cNvPr id="28" name="Oval 31">
              <a:extLst>
                <a:ext uri="{FF2B5EF4-FFF2-40B4-BE49-F238E27FC236}">
                  <a16:creationId xmlns:a16="http://schemas.microsoft.com/office/drawing/2014/main" id="{46368546-43F0-4995-BF24-C060B989F77B}"/>
                </a:ext>
              </a:extLst>
            </p:cNvPr>
            <p:cNvSpPr/>
            <p:nvPr/>
          </p:nvSpPr>
          <p:spPr>
            <a:xfrm>
              <a:off x="551384" y="5589240"/>
              <a:ext cx="828092" cy="828092"/>
            </a:xfrm>
            <a:prstGeom prst="ellipse">
              <a:avLst/>
            </a:prstGeom>
            <a:solidFill>
              <a:srgbClr val="015A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" name="Isosceles Triangle 22">
              <a:extLst>
                <a:ext uri="{FF2B5EF4-FFF2-40B4-BE49-F238E27FC236}">
                  <a16:creationId xmlns:a16="http://schemas.microsoft.com/office/drawing/2014/main" id="{A7430C29-0756-4BB7-AA79-1A8B542953BC}"/>
                </a:ext>
              </a:extLst>
            </p:cNvPr>
            <p:cNvSpPr/>
            <p:nvPr/>
          </p:nvSpPr>
          <p:spPr>
            <a:xfrm rot="19800000">
              <a:off x="769380" y="5794734"/>
              <a:ext cx="404325" cy="404257"/>
            </a:xfrm>
            <a:custGeom>
              <a:avLst/>
              <a:gdLst/>
              <a:ahLst/>
              <a:cxnLst/>
              <a:rect l="l" t="t" r="r" b="b"/>
              <a:pathLst>
                <a:path w="3948369" h="3947711">
                  <a:moveTo>
                    <a:pt x="1024184" y="1327019"/>
                  </a:moveTo>
                  <a:cubicBezTo>
                    <a:pt x="953964" y="1286477"/>
                    <a:pt x="864174" y="1310536"/>
                    <a:pt x="823632" y="1380756"/>
                  </a:cubicBezTo>
                  <a:cubicBezTo>
                    <a:pt x="783091" y="1450976"/>
                    <a:pt x="807150" y="1540767"/>
                    <a:pt x="877370" y="1581308"/>
                  </a:cubicBezTo>
                  <a:cubicBezTo>
                    <a:pt x="947590" y="1621850"/>
                    <a:pt x="1037380" y="1597790"/>
                    <a:pt x="1077922" y="1527570"/>
                  </a:cubicBezTo>
                  <a:cubicBezTo>
                    <a:pt x="1118463" y="1457350"/>
                    <a:pt x="1094404" y="1367560"/>
                    <a:pt x="1024184" y="1327019"/>
                  </a:cubicBezTo>
                  <a:close/>
                  <a:moveTo>
                    <a:pt x="3610643" y="2228121"/>
                  </a:moveTo>
                  <a:cubicBezTo>
                    <a:pt x="3600833" y="2220477"/>
                    <a:pt x="3589363" y="2214630"/>
                    <a:pt x="3576595" y="2211209"/>
                  </a:cubicBezTo>
                  <a:cubicBezTo>
                    <a:pt x="3525522" y="2197524"/>
                    <a:pt x="3473024" y="2227833"/>
                    <a:pt x="3459339" y="2278906"/>
                  </a:cubicBezTo>
                  <a:cubicBezTo>
                    <a:pt x="3445654" y="2329979"/>
                    <a:pt x="3475964" y="2382476"/>
                    <a:pt x="3527037" y="2396161"/>
                  </a:cubicBezTo>
                  <a:cubicBezTo>
                    <a:pt x="3578110" y="2409846"/>
                    <a:pt x="3630607" y="2379537"/>
                    <a:pt x="3644292" y="2328464"/>
                  </a:cubicBezTo>
                  <a:cubicBezTo>
                    <a:pt x="3654556" y="2290159"/>
                    <a:pt x="3640073" y="2251053"/>
                    <a:pt x="3610643" y="2228121"/>
                  </a:cubicBezTo>
                  <a:close/>
                  <a:moveTo>
                    <a:pt x="3948369" y="2177025"/>
                  </a:moveTo>
                  <a:lnTo>
                    <a:pt x="3902391" y="2247588"/>
                  </a:lnTo>
                  <a:cubicBezTo>
                    <a:pt x="3840166" y="2207044"/>
                    <a:pt x="3769677" y="2184131"/>
                    <a:pt x="3697935" y="2180296"/>
                  </a:cubicBezTo>
                  <a:cubicBezTo>
                    <a:pt x="3737123" y="2226403"/>
                    <a:pt x="3753617" y="2290363"/>
                    <a:pt x="3736768" y="2353243"/>
                  </a:cubicBezTo>
                  <a:cubicBezTo>
                    <a:pt x="3709398" y="2455390"/>
                    <a:pt x="3604404" y="2516008"/>
                    <a:pt x="3502258" y="2488638"/>
                  </a:cubicBezTo>
                  <a:cubicBezTo>
                    <a:pt x="3400111" y="2461268"/>
                    <a:pt x="3339493" y="2356274"/>
                    <a:pt x="3366863" y="2254127"/>
                  </a:cubicBezTo>
                  <a:cubicBezTo>
                    <a:pt x="3381032" y="2201247"/>
                    <a:pt x="3416004" y="2159497"/>
                    <a:pt x="3460818" y="2135698"/>
                  </a:cubicBezTo>
                  <a:cubicBezTo>
                    <a:pt x="3436032" y="2129730"/>
                    <a:pt x="3409996" y="2129302"/>
                    <a:pt x="3383900" y="2133133"/>
                  </a:cubicBezTo>
                  <a:cubicBezTo>
                    <a:pt x="3331988" y="2140756"/>
                    <a:pt x="3285146" y="2164460"/>
                    <a:pt x="3249703" y="2200200"/>
                  </a:cubicBezTo>
                  <a:cubicBezTo>
                    <a:pt x="3299772" y="2410806"/>
                    <a:pt x="3262997" y="2663063"/>
                    <a:pt x="3111944" y="2983361"/>
                  </a:cubicBezTo>
                  <a:cubicBezTo>
                    <a:pt x="2900481" y="3337269"/>
                    <a:pt x="2604169" y="3479398"/>
                    <a:pt x="2264290" y="3473876"/>
                  </a:cubicBezTo>
                  <a:lnTo>
                    <a:pt x="1854414" y="3947711"/>
                  </a:lnTo>
                  <a:lnTo>
                    <a:pt x="1615515" y="3809782"/>
                  </a:lnTo>
                  <a:lnTo>
                    <a:pt x="1764774" y="3379707"/>
                  </a:lnTo>
                  <a:cubicBezTo>
                    <a:pt x="1587770" y="3319643"/>
                    <a:pt x="1405350" y="3232972"/>
                    <a:pt x="1221865" y="3127037"/>
                  </a:cubicBezTo>
                  <a:cubicBezTo>
                    <a:pt x="1120271" y="3068382"/>
                    <a:pt x="1025311" y="3004264"/>
                    <a:pt x="938291" y="2935309"/>
                  </a:cubicBezTo>
                  <a:lnTo>
                    <a:pt x="509476" y="3157353"/>
                  </a:lnTo>
                  <a:lnTo>
                    <a:pt x="247593" y="2999226"/>
                  </a:lnTo>
                  <a:lnTo>
                    <a:pt x="599626" y="2603610"/>
                  </a:lnTo>
                  <a:cubicBezTo>
                    <a:pt x="384783" y="2338553"/>
                    <a:pt x="289709" y="2193107"/>
                    <a:pt x="174176" y="1843897"/>
                  </a:cubicBezTo>
                  <a:lnTo>
                    <a:pt x="0" y="1381252"/>
                  </a:lnTo>
                  <a:lnTo>
                    <a:pt x="107522" y="1111013"/>
                  </a:lnTo>
                  <a:cubicBezTo>
                    <a:pt x="159316" y="1021302"/>
                    <a:pt x="259400" y="1099908"/>
                    <a:pt x="349113" y="1151702"/>
                  </a:cubicBezTo>
                  <a:lnTo>
                    <a:pt x="486246" y="1217020"/>
                  </a:lnTo>
                  <a:cubicBezTo>
                    <a:pt x="628225" y="1148493"/>
                    <a:pt x="768311" y="1094036"/>
                    <a:pt x="908721" y="1057007"/>
                  </a:cubicBezTo>
                  <a:cubicBezTo>
                    <a:pt x="1011476" y="947354"/>
                    <a:pt x="1021990" y="857768"/>
                    <a:pt x="976491" y="611195"/>
                  </a:cubicBezTo>
                  <a:cubicBezTo>
                    <a:pt x="1335325" y="817429"/>
                    <a:pt x="1326102" y="899150"/>
                    <a:pt x="1389221" y="1007976"/>
                  </a:cubicBezTo>
                  <a:cubicBezTo>
                    <a:pt x="1615807" y="1002289"/>
                    <a:pt x="1836555" y="1044211"/>
                    <a:pt x="2066828" y="1133629"/>
                  </a:cubicBezTo>
                  <a:cubicBezTo>
                    <a:pt x="2047082" y="1203277"/>
                    <a:pt x="2048342" y="1275855"/>
                    <a:pt x="2067080" y="1343672"/>
                  </a:cubicBezTo>
                  <a:cubicBezTo>
                    <a:pt x="2009772" y="1325329"/>
                    <a:pt x="1950048" y="1312156"/>
                    <a:pt x="1888409" y="1302802"/>
                  </a:cubicBezTo>
                  <a:lnTo>
                    <a:pt x="1831983" y="1466454"/>
                  </a:lnTo>
                  <a:cubicBezTo>
                    <a:pt x="2171713" y="1545279"/>
                    <a:pt x="2334158" y="1639067"/>
                    <a:pt x="2533793" y="1871644"/>
                  </a:cubicBezTo>
                  <a:lnTo>
                    <a:pt x="2655130" y="1752801"/>
                  </a:lnTo>
                  <a:cubicBezTo>
                    <a:pt x="2623271" y="1710443"/>
                    <a:pt x="2589631" y="1671169"/>
                    <a:pt x="2553401" y="1635762"/>
                  </a:cubicBezTo>
                  <a:cubicBezTo>
                    <a:pt x="2626342" y="1620812"/>
                    <a:pt x="2694472" y="1585039"/>
                    <a:pt x="2748239" y="1530606"/>
                  </a:cubicBezTo>
                  <a:cubicBezTo>
                    <a:pt x="2959801" y="1699876"/>
                    <a:pt x="3152007" y="1908367"/>
                    <a:pt x="3223775" y="2111154"/>
                  </a:cubicBezTo>
                  <a:cubicBezTo>
                    <a:pt x="3265103" y="2076949"/>
                    <a:pt x="3316077" y="2055387"/>
                    <a:pt x="3371292" y="2047279"/>
                  </a:cubicBezTo>
                  <a:cubicBezTo>
                    <a:pt x="3454199" y="2035105"/>
                    <a:pt x="3536665" y="2054733"/>
                    <a:pt x="3603728" y="2099347"/>
                  </a:cubicBezTo>
                  <a:cubicBezTo>
                    <a:pt x="3679156" y="2088543"/>
                    <a:pt x="3756158" y="2095770"/>
                    <a:pt x="3828792" y="2119628"/>
                  </a:cubicBezTo>
                  <a:cubicBezTo>
                    <a:pt x="3870454" y="2133311"/>
                    <a:pt x="3910678" y="2152466"/>
                    <a:pt x="3948369" y="2177025"/>
                  </a:cubicBezTo>
                  <a:close/>
                  <a:moveTo>
                    <a:pt x="2661401" y="883270"/>
                  </a:moveTo>
                  <a:cubicBezTo>
                    <a:pt x="2838812" y="985699"/>
                    <a:pt x="2899598" y="1212554"/>
                    <a:pt x="2797170" y="1389966"/>
                  </a:cubicBezTo>
                  <a:cubicBezTo>
                    <a:pt x="2694741" y="1567377"/>
                    <a:pt x="2467885" y="1628163"/>
                    <a:pt x="2290474" y="1525735"/>
                  </a:cubicBezTo>
                  <a:cubicBezTo>
                    <a:pt x="2113063" y="1423306"/>
                    <a:pt x="2052277" y="1196450"/>
                    <a:pt x="2154705" y="1019039"/>
                  </a:cubicBezTo>
                  <a:cubicBezTo>
                    <a:pt x="2257134" y="841627"/>
                    <a:pt x="2483990" y="780842"/>
                    <a:pt x="2661401" y="883270"/>
                  </a:cubicBezTo>
                  <a:close/>
                  <a:moveTo>
                    <a:pt x="2494139" y="49756"/>
                  </a:moveTo>
                  <a:cubicBezTo>
                    <a:pt x="2671551" y="152184"/>
                    <a:pt x="2732337" y="379040"/>
                    <a:pt x="2629908" y="556451"/>
                  </a:cubicBezTo>
                  <a:cubicBezTo>
                    <a:pt x="2527480" y="733863"/>
                    <a:pt x="2300624" y="794648"/>
                    <a:pt x="2123212" y="692220"/>
                  </a:cubicBezTo>
                  <a:cubicBezTo>
                    <a:pt x="1945801" y="589791"/>
                    <a:pt x="1885015" y="362936"/>
                    <a:pt x="1987444" y="185524"/>
                  </a:cubicBezTo>
                  <a:cubicBezTo>
                    <a:pt x="2089872" y="8113"/>
                    <a:pt x="2316728" y="-52673"/>
                    <a:pt x="2494139" y="497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4E80AFB7-A67B-422F-B0AF-50C746A32D4C}"/>
              </a:ext>
            </a:extLst>
          </p:cNvPr>
          <p:cNvSpPr txBox="1"/>
          <p:nvPr/>
        </p:nvSpPr>
        <p:spPr>
          <a:xfrm>
            <a:off x="1511266" y="5445156"/>
            <a:ext cx="19873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 dirty="0">
                <a:solidFill>
                  <a:srgbClr val="015A75"/>
                </a:solidFill>
                <a:latin typeface="Titillium" panose="00000500000000000000" pitchFamily="50" charset="0"/>
                <a:cs typeface="Arial" pitchFamily="34" charset="0"/>
              </a:rPr>
              <a:t>RESULTADO</a:t>
            </a:r>
            <a:endParaRPr lang="pt-BR" dirty="0"/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4066A35F-D2C8-4541-AC14-3C299E99A6A1}"/>
              </a:ext>
            </a:extLst>
          </p:cNvPr>
          <p:cNvSpPr txBox="1"/>
          <p:nvPr/>
        </p:nvSpPr>
        <p:spPr>
          <a:xfrm>
            <a:off x="1469025" y="5761339"/>
            <a:ext cx="238824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tillium" panose="00000500000000000000" pitchFamily="50" charset="0"/>
                <a:cs typeface="Arial" pitchFamily="34" charset="0"/>
              </a:rPr>
              <a:t>Redução de custo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tillium" panose="00000500000000000000" pitchFamily="50" charset="0"/>
                <a:cs typeface="Arial" pitchFamily="34" charset="0"/>
              </a:rPr>
              <a:t>Recuperação de valores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tillium" panose="00000500000000000000" pitchFamily="50" charset="0"/>
                <a:cs typeface="Arial" pitchFamily="34" charset="0"/>
              </a:rPr>
              <a:t>Evita paralização da prestação de serviços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Titillium" panose="00000500000000000000" pitchFamily="50" charset="0"/>
              <a:cs typeface="Arial" pitchFamily="34" charset="0"/>
            </a:endParaRPr>
          </a:p>
        </p:txBody>
      </p:sp>
      <p:grpSp>
        <p:nvGrpSpPr>
          <p:cNvPr id="38" name="Agrupar 37">
            <a:extLst>
              <a:ext uri="{FF2B5EF4-FFF2-40B4-BE49-F238E27FC236}">
                <a16:creationId xmlns:a16="http://schemas.microsoft.com/office/drawing/2014/main" id="{8E19AD49-4E1A-4D1B-8967-CC5452A1EEF2}"/>
              </a:ext>
            </a:extLst>
          </p:cNvPr>
          <p:cNvGrpSpPr/>
          <p:nvPr/>
        </p:nvGrpSpPr>
        <p:grpSpPr>
          <a:xfrm>
            <a:off x="4655632" y="5533628"/>
            <a:ext cx="828092" cy="828092"/>
            <a:chOff x="3899756" y="5570339"/>
            <a:chExt cx="828092" cy="828092"/>
          </a:xfrm>
        </p:grpSpPr>
        <p:sp>
          <p:nvSpPr>
            <p:cNvPr id="39" name="Oval 32">
              <a:extLst>
                <a:ext uri="{FF2B5EF4-FFF2-40B4-BE49-F238E27FC236}">
                  <a16:creationId xmlns:a16="http://schemas.microsoft.com/office/drawing/2014/main" id="{EA0B9C75-911E-4F54-BD2A-68C2559F1DDA}"/>
                </a:ext>
              </a:extLst>
            </p:cNvPr>
            <p:cNvSpPr/>
            <p:nvPr/>
          </p:nvSpPr>
          <p:spPr>
            <a:xfrm>
              <a:off x="3899756" y="5570339"/>
              <a:ext cx="828092" cy="828092"/>
            </a:xfrm>
            <a:prstGeom prst="ellipse">
              <a:avLst/>
            </a:prstGeom>
            <a:solidFill>
              <a:srgbClr val="488BA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0" name="Block Arc 14">
              <a:extLst>
                <a:ext uri="{FF2B5EF4-FFF2-40B4-BE49-F238E27FC236}">
                  <a16:creationId xmlns:a16="http://schemas.microsoft.com/office/drawing/2014/main" id="{86497C4A-2EA6-45D5-8D81-CE2978670060}"/>
                </a:ext>
              </a:extLst>
            </p:cNvPr>
            <p:cNvSpPr/>
            <p:nvPr/>
          </p:nvSpPr>
          <p:spPr>
            <a:xfrm rot="16200000">
              <a:off x="4116739" y="5779210"/>
              <a:ext cx="394126" cy="394386"/>
            </a:xfrm>
            <a:custGeom>
              <a:avLst/>
              <a:gdLst/>
              <a:ahLst/>
              <a:cxnLst/>
              <a:rect l="l" t="t" r="r" b="b"/>
              <a:pathLst>
                <a:path w="3185463" h="3187558">
                  <a:moveTo>
                    <a:pt x="764000" y="2343999"/>
                  </a:moveTo>
                  <a:cubicBezTo>
                    <a:pt x="566798" y="2256389"/>
                    <a:pt x="385374" y="2134753"/>
                    <a:pt x="230072" y="1981662"/>
                  </a:cubicBezTo>
                  <a:cubicBezTo>
                    <a:pt x="297001" y="2223876"/>
                    <a:pt x="428049" y="2439341"/>
                    <a:pt x="603989" y="2608945"/>
                  </a:cubicBezTo>
                  <a:cubicBezTo>
                    <a:pt x="667739" y="2525681"/>
                    <a:pt x="720588" y="2436567"/>
                    <a:pt x="764000" y="2343999"/>
                  </a:cubicBezTo>
                  <a:close/>
                  <a:moveTo>
                    <a:pt x="783530" y="862903"/>
                  </a:moveTo>
                  <a:cubicBezTo>
                    <a:pt x="737619" y="760936"/>
                    <a:pt x="681240" y="662513"/>
                    <a:pt x="611676" y="571152"/>
                  </a:cubicBezTo>
                  <a:cubicBezTo>
                    <a:pt x="419218" y="754019"/>
                    <a:pt x="279227" y="991173"/>
                    <a:pt x="215545" y="1258034"/>
                  </a:cubicBezTo>
                  <a:cubicBezTo>
                    <a:pt x="378729" y="1090139"/>
                    <a:pt x="571934" y="956907"/>
                    <a:pt x="783530" y="862903"/>
                  </a:cubicBezTo>
                  <a:close/>
                  <a:moveTo>
                    <a:pt x="935657" y="1673146"/>
                  </a:moveTo>
                  <a:lnTo>
                    <a:pt x="227023" y="1673146"/>
                  </a:lnTo>
                  <a:cubicBezTo>
                    <a:pt x="393068" y="1882941"/>
                    <a:pt x="605618" y="2045968"/>
                    <a:pt x="844267" y="2153109"/>
                  </a:cubicBezTo>
                  <a:cubicBezTo>
                    <a:pt x="897907" y="1997390"/>
                    <a:pt x="928862" y="1835739"/>
                    <a:pt x="935657" y="1673146"/>
                  </a:cubicBezTo>
                  <a:close/>
                  <a:moveTo>
                    <a:pt x="935928" y="1493146"/>
                  </a:moveTo>
                  <a:cubicBezTo>
                    <a:pt x="928922" y="1345638"/>
                    <a:pt x="902278" y="1198995"/>
                    <a:pt x="856775" y="1056956"/>
                  </a:cubicBezTo>
                  <a:cubicBezTo>
                    <a:pt x="636768" y="1156959"/>
                    <a:pt x="439487" y="1304654"/>
                    <a:pt x="281464" y="1493146"/>
                  </a:cubicBezTo>
                  <a:close/>
                  <a:moveTo>
                    <a:pt x="1469785" y="2515107"/>
                  </a:moveTo>
                  <a:cubicBezTo>
                    <a:pt x="1283000" y="2508124"/>
                    <a:pt x="1100523" y="2472287"/>
                    <a:pt x="927628" y="2411229"/>
                  </a:cubicBezTo>
                  <a:cubicBezTo>
                    <a:pt x="876831" y="2520843"/>
                    <a:pt x="814172" y="2626182"/>
                    <a:pt x="738220" y="2724387"/>
                  </a:cubicBezTo>
                  <a:cubicBezTo>
                    <a:pt x="944637" y="2881665"/>
                    <a:pt x="1196120" y="2982471"/>
                    <a:pt x="1469785" y="3005418"/>
                  </a:cubicBezTo>
                  <a:close/>
                  <a:moveTo>
                    <a:pt x="1469785" y="1673146"/>
                  </a:moveTo>
                  <a:lnTo>
                    <a:pt x="1112275" y="1673146"/>
                  </a:lnTo>
                  <a:cubicBezTo>
                    <a:pt x="1105327" y="1858153"/>
                    <a:pt x="1070032" y="2042144"/>
                    <a:pt x="1008001" y="2219039"/>
                  </a:cubicBezTo>
                  <a:cubicBezTo>
                    <a:pt x="1155519" y="2270408"/>
                    <a:pt x="1310845" y="2300826"/>
                    <a:pt x="1469785" y="2307834"/>
                  </a:cubicBezTo>
                  <a:close/>
                  <a:moveTo>
                    <a:pt x="1469785" y="898989"/>
                  </a:moveTo>
                  <a:cubicBezTo>
                    <a:pt x="1315103" y="907762"/>
                    <a:pt x="1164166" y="938783"/>
                    <a:pt x="1020939" y="990066"/>
                  </a:cubicBezTo>
                  <a:cubicBezTo>
                    <a:pt x="1074574" y="1153655"/>
                    <a:pt x="1105461" y="1322925"/>
                    <a:pt x="1112368" y="1493146"/>
                  </a:cubicBezTo>
                  <a:lnTo>
                    <a:pt x="1469785" y="1493146"/>
                  </a:lnTo>
                  <a:close/>
                  <a:moveTo>
                    <a:pt x="1469785" y="182141"/>
                  </a:moveTo>
                  <a:cubicBezTo>
                    <a:pt x="1199839" y="204777"/>
                    <a:pt x="951477" y="303168"/>
                    <a:pt x="746615" y="456764"/>
                  </a:cubicBezTo>
                  <a:cubicBezTo>
                    <a:pt x="828296" y="562801"/>
                    <a:pt x="894225" y="677310"/>
                    <a:pt x="947434" y="796072"/>
                  </a:cubicBezTo>
                  <a:cubicBezTo>
                    <a:pt x="1113886" y="736067"/>
                    <a:pt x="1289644" y="700323"/>
                    <a:pt x="1469785" y="691530"/>
                  </a:cubicBezTo>
                  <a:close/>
                  <a:moveTo>
                    <a:pt x="2150063" y="992171"/>
                  </a:moveTo>
                  <a:cubicBezTo>
                    <a:pt x="1990712" y="935501"/>
                    <a:pt x="1822242" y="902595"/>
                    <a:pt x="1649785" y="897224"/>
                  </a:cubicBezTo>
                  <a:lnTo>
                    <a:pt x="1649785" y="1493146"/>
                  </a:lnTo>
                  <a:lnTo>
                    <a:pt x="2063712" y="1493146"/>
                  </a:lnTo>
                  <a:cubicBezTo>
                    <a:pt x="2069089" y="1323887"/>
                    <a:pt x="2098366" y="1155330"/>
                    <a:pt x="2150063" y="992171"/>
                  </a:cubicBezTo>
                  <a:close/>
                  <a:moveTo>
                    <a:pt x="2168848" y="2199110"/>
                  </a:moveTo>
                  <a:cubicBezTo>
                    <a:pt x="2108555" y="2028681"/>
                    <a:pt x="2073581" y="1851532"/>
                    <a:pt x="2065295" y="1673146"/>
                  </a:cubicBezTo>
                  <a:lnTo>
                    <a:pt x="1649785" y="1673146"/>
                  </a:lnTo>
                  <a:lnTo>
                    <a:pt x="1649785" y="2307299"/>
                  </a:lnTo>
                  <a:cubicBezTo>
                    <a:pt x="1829404" y="2299517"/>
                    <a:pt x="2004315" y="2261965"/>
                    <a:pt x="2168848" y="2199110"/>
                  </a:cubicBezTo>
                  <a:close/>
                  <a:moveTo>
                    <a:pt x="2422394" y="446879"/>
                  </a:moveTo>
                  <a:cubicBezTo>
                    <a:pt x="2204309" y="287209"/>
                    <a:pt x="1938140" y="189883"/>
                    <a:pt x="1649785" y="178919"/>
                  </a:cubicBezTo>
                  <a:lnTo>
                    <a:pt x="1649785" y="689876"/>
                  </a:lnTo>
                  <a:cubicBezTo>
                    <a:pt x="1846998" y="695154"/>
                    <a:pt x="2039668" y="732502"/>
                    <a:pt x="2221721" y="797410"/>
                  </a:cubicBezTo>
                  <a:cubicBezTo>
                    <a:pt x="2275056" y="675360"/>
                    <a:pt x="2341760" y="557662"/>
                    <a:pt x="2422394" y="446879"/>
                  </a:cubicBezTo>
                  <a:close/>
                  <a:moveTo>
                    <a:pt x="2447278" y="2722123"/>
                  </a:moveTo>
                  <a:cubicBezTo>
                    <a:pt x="2366121" y="2618714"/>
                    <a:pt x="2299534" y="2507403"/>
                    <a:pt x="2246145" y="2391362"/>
                  </a:cubicBezTo>
                  <a:cubicBezTo>
                    <a:pt x="2057375" y="2464119"/>
                    <a:pt x="1856285" y="2506958"/>
                    <a:pt x="1649785" y="2514779"/>
                  </a:cubicBezTo>
                  <a:lnTo>
                    <a:pt x="1649785" y="3008639"/>
                  </a:lnTo>
                  <a:cubicBezTo>
                    <a:pt x="1949198" y="2997255"/>
                    <a:pt x="2224691" y="2892757"/>
                    <a:pt x="2447278" y="2722123"/>
                  </a:cubicBezTo>
                  <a:close/>
                  <a:moveTo>
                    <a:pt x="2878934" y="1493146"/>
                  </a:moveTo>
                  <a:cubicBezTo>
                    <a:pt x="2723190" y="1307255"/>
                    <a:pt x="2529440" y="1161128"/>
                    <a:pt x="2313862" y="1060620"/>
                  </a:cubicBezTo>
                  <a:cubicBezTo>
                    <a:pt x="2270535" y="1201714"/>
                    <a:pt x="2245604" y="1347104"/>
                    <a:pt x="2240109" y="1493146"/>
                  </a:cubicBezTo>
                  <a:close/>
                  <a:moveTo>
                    <a:pt x="2890636" y="1673146"/>
                  </a:moveTo>
                  <a:lnTo>
                    <a:pt x="2241814" y="1673146"/>
                  </a:lnTo>
                  <a:cubicBezTo>
                    <a:pt x="2249736" y="1827102"/>
                    <a:pt x="2279520" y="1979973"/>
                    <a:pt x="2329964" y="2127513"/>
                  </a:cubicBezTo>
                  <a:cubicBezTo>
                    <a:pt x="2545677" y="2019923"/>
                    <a:pt x="2738160" y="1866413"/>
                    <a:pt x="2890636" y="1673146"/>
                  </a:cubicBezTo>
                  <a:close/>
                  <a:moveTo>
                    <a:pt x="2973035" y="1284386"/>
                  </a:moveTo>
                  <a:cubicBezTo>
                    <a:pt x="2912066" y="1001840"/>
                    <a:pt x="2765308" y="751379"/>
                    <a:pt x="2561381" y="561108"/>
                  </a:cubicBezTo>
                  <a:cubicBezTo>
                    <a:pt x="2489321" y="656437"/>
                    <a:pt x="2431363" y="759225"/>
                    <a:pt x="2384553" y="865647"/>
                  </a:cubicBezTo>
                  <a:cubicBezTo>
                    <a:pt x="2604520" y="964977"/>
                    <a:pt x="2804622" y="1106677"/>
                    <a:pt x="2973035" y="1284386"/>
                  </a:cubicBezTo>
                  <a:close/>
                  <a:moveTo>
                    <a:pt x="2974277" y="1897328"/>
                  </a:moveTo>
                  <a:cubicBezTo>
                    <a:pt x="2812488" y="2073933"/>
                    <a:pt x="2619878" y="2216690"/>
                    <a:pt x="2407486" y="2319665"/>
                  </a:cubicBezTo>
                  <a:cubicBezTo>
                    <a:pt x="2454169" y="2420503"/>
                    <a:pt x="2511856" y="2517376"/>
                    <a:pt x="2582047" y="2607468"/>
                  </a:cubicBezTo>
                  <a:cubicBezTo>
                    <a:pt x="2776399" y="2417974"/>
                    <a:pt x="2916061" y="2172750"/>
                    <a:pt x="2974277" y="1897328"/>
                  </a:cubicBezTo>
                  <a:close/>
                  <a:moveTo>
                    <a:pt x="3185463" y="1593779"/>
                  </a:moveTo>
                  <a:cubicBezTo>
                    <a:pt x="3185463" y="2473999"/>
                    <a:pt x="2471904" y="3187558"/>
                    <a:pt x="1591684" y="3187558"/>
                  </a:cubicBezTo>
                  <a:cubicBezTo>
                    <a:pt x="738111" y="3187558"/>
                    <a:pt x="41261" y="2516549"/>
                    <a:pt x="1913" y="1673146"/>
                  </a:cubicBezTo>
                  <a:lnTo>
                    <a:pt x="0" y="1673146"/>
                  </a:lnTo>
                  <a:lnTo>
                    <a:pt x="0" y="1493146"/>
                  </a:lnTo>
                  <a:lnTo>
                    <a:pt x="2750" y="1493146"/>
                  </a:lnTo>
                  <a:cubicBezTo>
                    <a:pt x="50490" y="700174"/>
                    <a:pt x="679654" y="64473"/>
                    <a:pt x="1469785" y="6156"/>
                  </a:cubicBezTo>
                  <a:lnTo>
                    <a:pt x="1469785" y="0"/>
                  </a:lnTo>
                  <a:lnTo>
                    <a:pt x="1591684" y="0"/>
                  </a:lnTo>
                  <a:lnTo>
                    <a:pt x="1649785" y="0"/>
                  </a:lnTo>
                  <a:lnTo>
                    <a:pt x="1649785" y="2934"/>
                  </a:lnTo>
                  <a:cubicBezTo>
                    <a:pt x="2503127" y="31654"/>
                    <a:pt x="3185463" y="733032"/>
                    <a:pt x="3185463" y="159377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43" name="CaixaDeTexto 42">
            <a:extLst>
              <a:ext uri="{FF2B5EF4-FFF2-40B4-BE49-F238E27FC236}">
                <a16:creationId xmlns:a16="http://schemas.microsoft.com/office/drawing/2014/main" id="{FFCCBF01-048E-40F2-B1E9-D8717C785EBE}"/>
              </a:ext>
            </a:extLst>
          </p:cNvPr>
          <p:cNvSpPr txBox="1"/>
          <p:nvPr/>
        </p:nvSpPr>
        <p:spPr>
          <a:xfrm>
            <a:off x="5457220" y="5386245"/>
            <a:ext cx="13823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800" b="1" dirty="0">
                <a:solidFill>
                  <a:srgbClr val="488BA5"/>
                </a:solidFill>
                <a:latin typeface="Titillium" panose="00000500000000000000" pitchFamily="50" charset="0"/>
                <a:cs typeface="Arial" pitchFamily="34" charset="0"/>
              </a:rPr>
              <a:t>OPERAÇÕES</a:t>
            </a:r>
            <a:endParaRPr lang="pt-BR" dirty="0"/>
          </a:p>
        </p:txBody>
      </p:sp>
      <p:sp>
        <p:nvSpPr>
          <p:cNvPr id="46" name="CaixaDeTexto 45">
            <a:extLst>
              <a:ext uri="{FF2B5EF4-FFF2-40B4-BE49-F238E27FC236}">
                <a16:creationId xmlns:a16="http://schemas.microsoft.com/office/drawing/2014/main" id="{952E5EF4-8492-4E17-B3B5-A2F1D624AA2F}"/>
              </a:ext>
            </a:extLst>
          </p:cNvPr>
          <p:cNvSpPr txBox="1"/>
          <p:nvPr/>
        </p:nvSpPr>
        <p:spPr>
          <a:xfrm>
            <a:off x="5434747" y="5642770"/>
            <a:ext cx="214659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tillium" panose="00000500000000000000" pitchFamily="50" charset="0"/>
                <a:cs typeface="Arial" pitchFamily="34" charset="0"/>
              </a:rPr>
              <a:t>Rodovias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tillium" panose="00000500000000000000" pitchFamily="50" charset="0"/>
                <a:cs typeface="Arial" pitchFamily="34" charset="0"/>
              </a:rPr>
              <a:t>Aeroportos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tillium" panose="00000500000000000000" pitchFamily="50" charset="0"/>
                <a:cs typeface="Arial" pitchFamily="34" charset="0"/>
              </a:rPr>
              <a:t>Shoppings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tillium" panose="00000500000000000000" pitchFamily="50" charset="0"/>
                <a:cs typeface="Arial" pitchFamily="34" charset="0"/>
              </a:rPr>
              <a:t>Construção civil e fábricas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Titillium" panose="00000500000000000000" pitchFamily="50" charset="0"/>
              <a:cs typeface="Arial" pitchFamily="34" charset="0"/>
            </a:endParaRPr>
          </a:p>
        </p:txBody>
      </p:sp>
      <p:grpSp>
        <p:nvGrpSpPr>
          <p:cNvPr id="47" name="Agrupar 46">
            <a:extLst>
              <a:ext uri="{FF2B5EF4-FFF2-40B4-BE49-F238E27FC236}">
                <a16:creationId xmlns:a16="http://schemas.microsoft.com/office/drawing/2014/main" id="{602BEBDC-AF47-452A-ABBB-0008F1B99A1E}"/>
              </a:ext>
            </a:extLst>
          </p:cNvPr>
          <p:cNvGrpSpPr/>
          <p:nvPr/>
        </p:nvGrpSpPr>
        <p:grpSpPr>
          <a:xfrm>
            <a:off x="8340909" y="5533628"/>
            <a:ext cx="828092" cy="828092"/>
            <a:chOff x="8216378" y="5481228"/>
            <a:chExt cx="828092" cy="828092"/>
          </a:xfrm>
        </p:grpSpPr>
        <p:sp>
          <p:nvSpPr>
            <p:cNvPr id="48" name="Oval 30">
              <a:extLst>
                <a:ext uri="{FF2B5EF4-FFF2-40B4-BE49-F238E27FC236}">
                  <a16:creationId xmlns:a16="http://schemas.microsoft.com/office/drawing/2014/main" id="{69D2922E-6B86-49F5-8BF4-E184039BF0B0}"/>
                </a:ext>
              </a:extLst>
            </p:cNvPr>
            <p:cNvSpPr/>
            <p:nvPr/>
          </p:nvSpPr>
          <p:spPr>
            <a:xfrm>
              <a:off x="8216378" y="5481228"/>
              <a:ext cx="828092" cy="828092"/>
            </a:xfrm>
            <a:prstGeom prst="ellipse">
              <a:avLst/>
            </a:prstGeom>
            <a:solidFill>
              <a:srgbClr val="7203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9" name="Oval 21">
              <a:extLst>
                <a:ext uri="{FF2B5EF4-FFF2-40B4-BE49-F238E27FC236}">
                  <a16:creationId xmlns:a16="http://schemas.microsoft.com/office/drawing/2014/main" id="{4E88D997-756D-4AD7-A795-021D4C4D320E}"/>
                </a:ext>
              </a:extLst>
            </p:cNvPr>
            <p:cNvSpPr/>
            <p:nvPr/>
          </p:nvSpPr>
          <p:spPr>
            <a:xfrm rot="20700000">
              <a:off x="8441499" y="5706840"/>
              <a:ext cx="398254" cy="349040"/>
            </a:xfrm>
            <a:custGeom>
              <a:avLst/>
              <a:gdLst/>
              <a:ahLst/>
              <a:cxnLst/>
              <a:rect l="l" t="t" r="r" b="b"/>
              <a:pathLst>
                <a:path w="4088377" h="3321003">
                  <a:moveTo>
                    <a:pt x="1365628" y="1622218"/>
                  </a:moveTo>
                  <a:cubicBezTo>
                    <a:pt x="1121373" y="1556771"/>
                    <a:pt x="870309" y="1701722"/>
                    <a:pt x="804861" y="1945977"/>
                  </a:cubicBezTo>
                  <a:cubicBezTo>
                    <a:pt x="739413" y="2190232"/>
                    <a:pt x="884365" y="2441296"/>
                    <a:pt x="1128620" y="2506744"/>
                  </a:cubicBezTo>
                  <a:cubicBezTo>
                    <a:pt x="1372875" y="2572191"/>
                    <a:pt x="1623939" y="2427240"/>
                    <a:pt x="1689387" y="2182985"/>
                  </a:cubicBezTo>
                  <a:cubicBezTo>
                    <a:pt x="1754835" y="1938730"/>
                    <a:pt x="1609883" y="1687666"/>
                    <a:pt x="1365628" y="1622218"/>
                  </a:cubicBezTo>
                  <a:close/>
                  <a:moveTo>
                    <a:pt x="1447099" y="1318163"/>
                  </a:moveTo>
                  <a:cubicBezTo>
                    <a:pt x="1859279" y="1428606"/>
                    <a:pt x="2103885" y="1852277"/>
                    <a:pt x="1993442" y="2264456"/>
                  </a:cubicBezTo>
                  <a:cubicBezTo>
                    <a:pt x="1882999" y="2676636"/>
                    <a:pt x="1459328" y="2921242"/>
                    <a:pt x="1047149" y="2810799"/>
                  </a:cubicBezTo>
                  <a:cubicBezTo>
                    <a:pt x="634969" y="2700356"/>
                    <a:pt x="390363" y="2276685"/>
                    <a:pt x="500806" y="1864505"/>
                  </a:cubicBezTo>
                  <a:cubicBezTo>
                    <a:pt x="611249" y="1452326"/>
                    <a:pt x="1034920" y="1207720"/>
                    <a:pt x="1447099" y="1318163"/>
                  </a:cubicBezTo>
                  <a:close/>
                  <a:moveTo>
                    <a:pt x="1476725" y="1207597"/>
                  </a:moveTo>
                  <a:cubicBezTo>
                    <a:pt x="1003481" y="1080792"/>
                    <a:pt x="517045" y="1361635"/>
                    <a:pt x="390240" y="1834879"/>
                  </a:cubicBezTo>
                  <a:cubicBezTo>
                    <a:pt x="263435" y="2308124"/>
                    <a:pt x="544279" y="2794559"/>
                    <a:pt x="1017523" y="2921365"/>
                  </a:cubicBezTo>
                  <a:cubicBezTo>
                    <a:pt x="1490767" y="3048170"/>
                    <a:pt x="1977202" y="2767326"/>
                    <a:pt x="2104008" y="2294082"/>
                  </a:cubicBezTo>
                  <a:cubicBezTo>
                    <a:pt x="2230813" y="1820838"/>
                    <a:pt x="1949969" y="1334403"/>
                    <a:pt x="1476725" y="1207597"/>
                  </a:cubicBezTo>
                  <a:close/>
                  <a:moveTo>
                    <a:pt x="3290290" y="1590224"/>
                  </a:moveTo>
                  <a:cubicBezTo>
                    <a:pt x="3269727" y="1586016"/>
                    <a:pt x="3248437" y="1583806"/>
                    <a:pt x="3226630" y="1583806"/>
                  </a:cubicBezTo>
                  <a:cubicBezTo>
                    <a:pt x="3052179" y="1583806"/>
                    <a:pt x="2910758" y="1725227"/>
                    <a:pt x="2910758" y="1899678"/>
                  </a:cubicBezTo>
                  <a:cubicBezTo>
                    <a:pt x="2910758" y="2074130"/>
                    <a:pt x="3052179" y="2215551"/>
                    <a:pt x="3226630" y="2215550"/>
                  </a:cubicBezTo>
                  <a:cubicBezTo>
                    <a:pt x="3401082" y="2215551"/>
                    <a:pt x="3542503" y="2074130"/>
                    <a:pt x="3542502" y="1899678"/>
                  </a:cubicBezTo>
                  <a:cubicBezTo>
                    <a:pt x="3542503" y="1747033"/>
                    <a:pt x="3434228" y="1619677"/>
                    <a:pt x="3290290" y="1590224"/>
                  </a:cubicBezTo>
                  <a:close/>
                  <a:moveTo>
                    <a:pt x="3334055" y="1377473"/>
                  </a:moveTo>
                  <a:cubicBezTo>
                    <a:pt x="3576950" y="1427177"/>
                    <a:pt x="3759665" y="1642090"/>
                    <a:pt x="3759665" y="1899678"/>
                  </a:cubicBezTo>
                  <a:cubicBezTo>
                    <a:pt x="3759665" y="2194064"/>
                    <a:pt x="3521017" y="2432713"/>
                    <a:pt x="3226630" y="2432713"/>
                  </a:cubicBezTo>
                  <a:cubicBezTo>
                    <a:pt x="2932244" y="2432712"/>
                    <a:pt x="2693596" y="2194065"/>
                    <a:pt x="2693596" y="1899678"/>
                  </a:cubicBezTo>
                  <a:cubicBezTo>
                    <a:pt x="2693596" y="1605292"/>
                    <a:pt x="2932244" y="1366644"/>
                    <a:pt x="3226630" y="1366644"/>
                  </a:cubicBezTo>
                  <a:cubicBezTo>
                    <a:pt x="3263429" y="1366644"/>
                    <a:pt x="3299356" y="1370373"/>
                    <a:pt x="3334055" y="1377473"/>
                  </a:cubicBezTo>
                  <a:close/>
                  <a:moveTo>
                    <a:pt x="1391137" y="789478"/>
                  </a:moveTo>
                  <a:lnTo>
                    <a:pt x="1759910" y="888290"/>
                  </a:lnTo>
                  <a:lnTo>
                    <a:pt x="1754625" y="1202375"/>
                  </a:lnTo>
                  <a:lnTo>
                    <a:pt x="1744979" y="1199790"/>
                  </a:lnTo>
                  <a:cubicBezTo>
                    <a:pt x="1823578" y="1244024"/>
                    <a:pt x="1894617" y="1298265"/>
                    <a:pt x="1954704" y="1362586"/>
                  </a:cubicBezTo>
                  <a:lnTo>
                    <a:pt x="2234317" y="1293059"/>
                  </a:lnTo>
                  <a:lnTo>
                    <a:pt x="2413554" y="1630152"/>
                  </a:lnTo>
                  <a:lnTo>
                    <a:pt x="2214321" y="1809770"/>
                  </a:lnTo>
                  <a:cubicBezTo>
                    <a:pt x="2239296" y="1900740"/>
                    <a:pt x="2251067" y="1995997"/>
                    <a:pt x="2246841" y="2092825"/>
                  </a:cubicBezTo>
                  <a:lnTo>
                    <a:pt x="2495698" y="2230974"/>
                  </a:lnTo>
                  <a:lnTo>
                    <a:pt x="2396885" y="2599747"/>
                  </a:lnTo>
                  <a:lnTo>
                    <a:pt x="2094912" y="2594668"/>
                  </a:lnTo>
                  <a:cubicBezTo>
                    <a:pt x="2056732" y="2658461"/>
                    <a:pt x="2010475" y="2715996"/>
                    <a:pt x="1958644" y="2767359"/>
                  </a:cubicBezTo>
                  <a:lnTo>
                    <a:pt x="2057814" y="3026193"/>
                  </a:lnTo>
                  <a:lnTo>
                    <a:pt x="1745078" y="3245174"/>
                  </a:lnTo>
                  <a:lnTo>
                    <a:pt x="1507869" y="3039237"/>
                  </a:lnTo>
                  <a:lnTo>
                    <a:pt x="1536736" y="3019025"/>
                  </a:lnTo>
                  <a:cubicBezTo>
                    <a:pt x="1445878" y="3048429"/>
                    <a:pt x="1349798" y="3062567"/>
                    <a:pt x="1251837" y="3062021"/>
                  </a:cubicBezTo>
                  <a:lnTo>
                    <a:pt x="1108065" y="3321003"/>
                  </a:lnTo>
                  <a:lnTo>
                    <a:pt x="739291" y="3222191"/>
                  </a:lnTo>
                  <a:lnTo>
                    <a:pt x="744274" y="2926021"/>
                  </a:lnTo>
                  <a:cubicBezTo>
                    <a:pt x="666128" y="2881484"/>
                    <a:pt x="595548" y="2827017"/>
                    <a:pt x="535891" y="2762576"/>
                  </a:cubicBezTo>
                  <a:lnTo>
                    <a:pt x="540671" y="2772825"/>
                  </a:lnTo>
                  <a:lnTo>
                    <a:pt x="232276" y="2832568"/>
                  </a:lnTo>
                  <a:lnTo>
                    <a:pt x="70927" y="2486556"/>
                  </a:lnTo>
                  <a:lnTo>
                    <a:pt x="279495" y="2317444"/>
                  </a:lnTo>
                  <a:cubicBezTo>
                    <a:pt x="257233" y="2235849"/>
                    <a:pt x="245603" y="2150814"/>
                    <a:pt x="245586" y="2064274"/>
                  </a:cubicBezTo>
                  <a:lnTo>
                    <a:pt x="0" y="1927940"/>
                  </a:lnTo>
                  <a:lnTo>
                    <a:pt x="98812" y="1559167"/>
                  </a:lnTo>
                  <a:lnTo>
                    <a:pt x="380240" y="1563901"/>
                  </a:lnTo>
                  <a:cubicBezTo>
                    <a:pt x="418421" y="1496524"/>
                    <a:pt x="464524" y="1435092"/>
                    <a:pt x="516679" y="1380105"/>
                  </a:cubicBezTo>
                  <a:lnTo>
                    <a:pt x="422419" y="1089378"/>
                  </a:lnTo>
                  <a:lnTo>
                    <a:pt x="746189" y="887063"/>
                  </a:lnTo>
                  <a:lnTo>
                    <a:pt x="972292" y="1105134"/>
                  </a:lnTo>
                  <a:lnTo>
                    <a:pt x="970019" y="1106554"/>
                  </a:lnTo>
                  <a:cubicBezTo>
                    <a:pt x="1058903" y="1078586"/>
                    <a:pt x="1152743" y="1065659"/>
                    <a:pt x="1248316" y="1066709"/>
                  </a:cubicBezTo>
                  <a:lnTo>
                    <a:pt x="1238669" y="1064125"/>
                  </a:lnTo>
                  <a:close/>
                  <a:moveTo>
                    <a:pt x="3349970" y="1300109"/>
                  </a:moveTo>
                  <a:cubicBezTo>
                    <a:pt x="3310130" y="1291957"/>
                    <a:pt x="3268880" y="1287676"/>
                    <a:pt x="3226630" y="1287676"/>
                  </a:cubicBezTo>
                  <a:cubicBezTo>
                    <a:pt x="2888631" y="1287676"/>
                    <a:pt x="2614628" y="1561679"/>
                    <a:pt x="2614628" y="1899678"/>
                  </a:cubicBezTo>
                  <a:cubicBezTo>
                    <a:pt x="2614628" y="2237678"/>
                    <a:pt x="2888630" y="2511680"/>
                    <a:pt x="3226630" y="2511681"/>
                  </a:cubicBezTo>
                  <a:cubicBezTo>
                    <a:pt x="3564630" y="2511681"/>
                    <a:pt x="3838633" y="2237678"/>
                    <a:pt x="3838633" y="1899678"/>
                  </a:cubicBezTo>
                  <a:cubicBezTo>
                    <a:pt x="3838632" y="1603928"/>
                    <a:pt x="3628849" y="1357176"/>
                    <a:pt x="3349970" y="1300109"/>
                  </a:cubicBezTo>
                  <a:close/>
                  <a:moveTo>
                    <a:pt x="3358324" y="1024334"/>
                  </a:moveTo>
                  <a:lnTo>
                    <a:pt x="3410883" y="1234575"/>
                  </a:lnTo>
                  <a:lnTo>
                    <a:pt x="3403994" y="1234575"/>
                  </a:lnTo>
                  <a:cubicBezTo>
                    <a:pt x="3464268" y="1250018"/>
                    <a:pt x="3521292" y="1273478"/>
                    <a:pt x="3572818" y="1305612"/>
                  </a:cubicBezTo>
                  <a:lnTo>
                    <a:pt x="3746730" y="1209354"/>
                  </a:lnTo>
                  <a:lnTo>
                    <a:pt x="3926358" y="1401981"/>
                  </a:lnTo>
                  <a:lnTo>
                    <a:pt x="3825667" y="1557247"/>
                  </a:lnTo>
                  <a:cubicBezTo>
                    <a:pt x="3858552" y="1613408"/>
                    <a:pt x="3883404" y="1674784"/>
                    <a:pt x="3897877" y="1740062"/>
                  </a:cubicBezTo>
                  <a:lnTo>
                    <a:pt x="4088377" y="1787686"/>
                  </a:lnTo>
                  <a:lnTo>
                    <a:pt x="4088377" y="2051071"/>
                  </a:lnTo>
                  <a:lnTo>
                    <a:pt x="3886243" y="2101605"/>
                  </a:lnTo>
                  <a:cubicBezTo>
                    <a:pt x="3872191" y="2150933"/>
                    <a:pt x="3851639" y="2197531"/>
                    <a:pt x="3826272" y="2241013"/>
                  </a:cubicBezTo>
                  <a:lnTo>
                    <a:pt x="3938572" y="2395786"/>
                  </a:lnTo>
                  <a:lnTo>
                    <a:pt x="3769272" y="2597551"/>
                  </a:lnTo>
                  <a:lnTo>
                    <a:pt x="3574432" y="2502674"/>
                  </a:lnTo>
                  <a:lnTo>
                    <a:pt x="3590059" y="2484050"/>
                  </a:lnTo>
                  <a:cubicBezTo>
                    <a:pt x="3534764" y="2519868"/>
                    <a:pt x="3473263" y="2546445"/>
                    <a:pt x="3407886" y="2563572"/>
                  </a:cubicBezTo>
                  <a:lnTo>
                    <a:pt x="3358323" y="2761823"/>
                  </a:lnTo>
                  <a:lnTo>
                    <a:pt x="3094938" y="2761823"/>
                  </a:lnTo>
                  <a:lnTo>
                    <a:pt x="3045375" y="2563574"/>
                  </a:lnTo>
                  <a:cubicBezTo>
                    <a:pt x="2985349" y="2547848"/>
                    <a:pt x="2928591" y="2524155"/>
                    <a:pt x="2877330" y="2491865"/>
                  </a:cubicBezTo>
                  <a:lnTo>
                    <a:pt x="2882346" y="2497841"/>
                  </a:lnTo>
                  <a:lnTo>
                    <a:pt x="2687507" y="2592718"/>
                  </a:lnTo>
                  <a:lnTo>
                    <a:pt x="2518206" y="2390954"/>
                  </a:lnTo>
                  <a:lnTo>
                    <a:pt x="2626994" y="2241021"/>
                  </a:lnTo>
                  <a:cubicBezTo>
                    <a:pt x="2597591" y="2190623"/>
                    <a:pt x="2574657" y="2136035"/>
                    <a:pt x="2559194" y="2078370"/>
                  </a:cubicBezTo>
                  <a:lnTo>
                    <a:pt x="2371198" y="2031371"/>
                  </a:lnTo>
                  <a:lnTo>
                    <a:pt x="2371198" y="1767986"/>
                  </a:lnTo>
                  <a:lnTo>
                    <a:pt x="2559579" y="1720890"/>
                  </a:lnTo>
                  <a:cubicBezTo>
                    <a:pt x="2572992" y="1669175"/>
                    <a:pt x="2592745" y="1620006"/>
                    <a:pt x="2617681" y="1574051"/>
                  </a:cubicBezTo>
                  <a:lnTo>
                    <a:pt x="2502958" y="1397149"/>
                  </a:lnTo>
                  <a:lnTo>
                    <a:pt x="2682587" y="1204520"/>
                  </a:lnTo>
                  <a:lnTo>
                    <a:pt x="2872193" y="1309466"/>
                  </a:lnTo>
                  <a:lnTo>
                    <a:pt x="2870932" y="1310818"/>
                  </a:lnTo>
                  <a:cubicBezTo>
                    <a:pt x="2925169" y="1276310"/>
                    <a:pt x="2985393" y="1250941"/>
                    <a:pt x="3049268" y="1234575"/>
                  </a:cubicBezTo>
                  <a:lnTo>
                    <a:pt x="3042378" y="1234576"/>
                  </a:lnTo>
                  <a:lnTo>
                    <a:pt x="3094939" y="1024334"/>
                  </a:lnTo>
                  <a:close/>
                  <a:moveTo>
                    <a:pt x="2786480" y="402820"/>
                  </a:moveTo>
                  <a:cubicBezTo>
                    <a:pt x="2745900" y="389943"/>
                    <a:pt x="2701172" y="388627"/>
                    <a:pt x="2657264" y="401580"/>
                  </a:cubicBezTo>
                  <a:cubicBezTo>
                    <a:pt x="2540176" y="436121"/>
                    <a:pt x="2473258" y="559041"/>
                    <a:pt x="2507800" y="676128"/>
                  </a:cubicBezTo>
                  <a:cubicBezTo>
                    <a:pt x="2542340" y="793216"/>
                    <a:pt x="2665260" y="860133"/>
                    <a:pt x="2782348" y="825592"/>
                  </a:cubicBezTo>
                  <a:cubicBezTo>
                    <a:pt x="2899435" y="791051"/>
                    <a:pt x="2966353" y="668132"/>
                    <a:pt x="2931812" y="551045"/>
                  </a:cubicBezTo>
                  <a:cubicBezTo>
                    <a:pt x="2910223" y="477864"/>
                    <a:pt x="2854113" y="424282"/>
                    <a:pt x="2786480" y="402820"/>
                  </a:cubicBezTo>
                  <a:close/>
                  <a:moveTo>
                    <a:pt x="2932202" y="47278"/>
                  </a:moveTo>
                  <a:lnTo>
                    <a:pt x="3090904" y="140999"/>
                  </a:lnTo>
                  <a:lnTo>
                    <a:pt x="3054065" y="265147"/>
                  </a:lnTo>
                  <a:cubicBezTo>
                    <a:pt x="3087256" y="296329"/>
                    <a:pt x="3116089" y="332603"/>
                    <a:pt x="3138727" y="373550"/>
                  </a:cubicBezTo>
                  <a:lnTo>
                    <a:pt x="3276016" y="367796"/>
                  </a:lnTo>
                  <a:lnTo>
                    <a:pt x="3328165" y="544574"/>
                  </a:lnTo>
                  <a:lnTo>
                    <a:pt x="3202503" y="618514"/>
                  </a:lnTo>
                  <a:cubicBezTo>
                    <a:pt x="3202838" y="654403"/>
                    <a:pt x="3198271" y="689748"/>
                    <a:pt x="3189855" y="723955"/>
                  </a:cubicBezTo>
                  <a:lnTo>
                    <a:pt x="3295873" y="805599"/>
                  </a:lnTo>
                  <a:lnTo>
                    <a:pt x="3222192" y="974540"/>
                  </a:lnTo>
                  <a:lnTo>
                    <a:pt x="3072634" y="949439"/>
                  </a:lnTo>
                  <a:lnTo>
                    <a:pt x="3079435" y="933845"/>
                  </a:lnTo>
                  <a:cubicBezTo>
                    <a:pt x="3049413" y="968833"/>
                    <a:pt x="3013398" y="998848"/>
                    <a:pt x="2972910" y="1023288"/>
                  </a:cubicBezTo>
                  <a:lnTo>
                    <a:pt x="2978897" y="1166163"/>
                  </a:lnTo>
                  <a:lnTo>
                    <a:pt x="2802119" y="1218312"/>
                  </a:lnTo>
                  <a:lnTo>
                    <a:pt x="2729602" y="1095065"/>
                  </a:lnTo>
                  <a:cubicBezTo>
                    <a:pt x="2686199" y="1096396"/>
                    <a:pt x="2643414" y="1091732"/>
                    <a:pt x="2602615" y="1080209"/>
                  </a:cubicBezTo>
                  <a:lnTo>
                    <a:pt x="2607165" y="1083226"/>
                  </a:lnTo>
                  <a:lnTo>
                    <a:pt x="2495179" y="1185484"/>
                  </a:lnTo>
                  <a:lnTo>
                    <a:pt x="2341599" y="1083585"/>
                  </a:lnTo>
                  <a:lnTo>
                    <a:pt x="2384929" y="961414"/>
                  </a:lnTo>
                  <a:cubicBezTo>
                    <a:pt x="2355215" y="933409"/>
                    <a:pt x="2329015" y="901312"/>
                    <a:pt x="2307218" y="865670"/>
                  </a:cubicBezTo>
                  <a:lnTo>
                    <a:pt x="2171734" y="871348"/>
                  </a:lnTo>
                  <a:lnTo>
                    <a:pt x="2119584" y="694571"/>
                  </a:lnTo>
                  <a:lnTo>
                    <a:pt x="2236697" y="625662"/>
                  </a:lnTo>
                  <a:cubicBezTo>
                    <a:pt x="2235459" y="588297"/>
                    <a:pt x="2238982" y="551385"/>
                    <a:pt x="2246620" y="515603"/>
                  </a:cubicBezTo>
                  <a:lnTo>
                    <a:pt x="2134594" y="419585"/>
                  </a:lnTo>
                  <a:lnTo>
                    <a:pt x="2217016" y="254732"/>
                  </a:lnTo>
                  <a:lnTo>
                    <a:pt x="2365055" y="287627"/>
                  </a:lnTo>
                  <a:lnTo>
                    <a:pt x="2364476" y="288784"/>
                  </a:lnTo>
                  <a:cubicBezTo>
                    <a:pt x="2394046" y="254885"/>
                    <a:pt x="2429444" y="225933"/>
                    <a:pt x="2469075" y="202302"/>
                  </a:cubicBezTo>
                  <a:lnTo>
                    <a:pt x="2464452" y="203666"/>
                  </a:lnTo>
                  <a:lnTo>
                    <a:pt x="2458102" y="52150"/>
                  </a:lnTo>
                  <a:lnTo>
                    <a:pt x="2634880" y="0"/>
                  </a:lnTo>
                  <a:lnTo>
                    <a:pt x="2711784" y="130703"/>
                  </a:lnTo>
                  <a:lnTo>
                    <a:pt x="2707159" y="132067"/>
                  </a:lnTo>
                  <a:cubicBezTo>
                    <a:pt x="2750672" y="130497"/>
                    <a:pt x="2793590" y="134953"/>
                    <a:pt x="2834535" y="14631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51" name="CaixaDeTexto 50">
            <a:extLst>
              <a:ext uri="{FF2B5EF4-FFF2-40B4-BE49-F238E27FC236}">
                <a16:creationId xmlns:a16="http://schemas.microsoft.com/office/drawing/2014/main" id="{FBD9F690-EC58-47C5-8ACD-D66593A653A7}"/>
              </a:ext>
            </a:extLst>
          </p:cNvPr>
          <p:cNvSpPr txBox="1"/>
          <p:nvPr/>
        </p:nvSpPr>
        <p:spPr>
          <a:xfrm>
            <a:off x="9189405" y="5444855"/>
            <a:ext cx="61688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altLang="ko-KR" sz="1800" b="1" dirty="0">
                <a:solidFill>
                  <a:srgbClr val="720303"/>
                </a:solidFill>
                <a:latin typeface="Titillium" panose="00000500000000000000" pitchFamily="50" charset="0"/>
                <a:cs typeface="Arial" pitchFamily="34" charset="0"/>
              </a:rPr>
              <a:t>DIVERSAS APLICAÇÕES</a:t>
            </a:r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0A86FD45-457D-407B-97F5-28CC42F60198}"/>
              </a:ext>
            </a:extLst>
          </p:cNvPr>
          <p:cNvSpPr txBox="1"/>
          <p:nvPr/>
        </p:nvSpPr>
        <p:spPr>
          <a:xfrm>
            <a:off x="9189405" y="5713648"/>
            <a:ext cx="7754338" cy="10131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tillium" panose="00000500000000000000" pitchFamily="50" charset="0"/>
                <a:cs typeface="Arial" pitchFamily="34" charset="0"/>
              </a:rPr>
              <a:t>Gerenciamento e Organização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tillium" panose="00000500000000000000" pitchFamily="50" charset="0"/>
                <a:cs typeface="Arial" pitchFamily="34" charset="0"/>
              </a:rPr>
              <a:t>Análises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tillium" panose="00000500000000000000" pitchFamily="50" charset="0"/>
                <a:cs typeface="Arial" pitchFamily="34" charset="0"/>
              </a:rPr>
              <a:t>Renegociações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tillium" panose="00000500000000000000" pitchFamily="50" charset="0"/>
                <a:cs typeface="Arial" pitchFamily="34" charset="0"/>
              </a:rPr>
              <a:t>Contestações</a:t>
            </a:r>
          </a:p>
          <a:p>
            <a:pPr marL="171450" indent="-171450">
              <a:buFont typeface="Wingdings" panose="05000000000000000000" pitchFamily="2" charset="2"/>
              <a:buChar char="§"/>
            </a:pPr>
            <a:r>
              <a:rPr lang="pt-BR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Titillium" panose="00000500000000000000" pitchFamily="50" charset="0"/>
                <a:cs typeface="Arial" pitchFamily="34" charset="0"/>
              </a:rPr>
              <a:t>Abertura de chamados técnicos</a:t>
            </a:r>
          </a:p>
        </p:txBody>
      </p:sp>
    </p:spTree>
    <p:extLst>
      <p:ext uri="{BB962C8B-B14F-4D97-AF65-F5344CB8AC3E}">
        <p14:creationId xmlns:p14="http://schemas.microsoft.com/office/powerpoint/2010/main" val="2995968975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7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7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7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7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</TotalTime>
  <Words>559</Words>
  <Application>Microsoft Office PowerPoint</Application>
  <PresentationFormat>Widescreen</PresentationFormat>
  <Paragraphs>105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8" baseType="lpstr">
      <vt:lpstr>Aldhabi</vt:lpstr>
      <vt:lpstr>Arial</vt:lpstr>
      <vt:lpstr>Arial Nova</vt:lpstr>
      <vt:lpstr>Calibri</vt:lpstr>
      <vt:lpstr>Calibri Light</vt:lpstr>
      <vt:lpstr>Titillium</vt:lpstr>
      <vt:lpstr>Wingdings</vt:lpstr>
      <vt:lpstr>Tema do Office</vt:lpstr>
      <vt:lpstr>Gestão de Telefonia Corporativa </vt:lpstr>
      <vt:lpstr>                                               GESTÃO DE TELEFONIA CORPORATIVA </vt:lpstr>
      <vt:lpstr>                                                 GESTÃO DE TELEFONIA CORPORATIVA </vt:lpstr>
      <vt:lpstr>                                                 GESTÃO DE TELEFONIA CORPORATIVA </vt:lpstr>
      <vt:lpstr>                                                 GESTÃO DE TELEFONIA CORPORATIVA </vt:lpstr>
      <vt:lpstr>                                                 GESTÃO DE TELEFONIA CORPORATIVA </vt:lpstr>
      <vt:lpstr>                                                 GESTÃO DE TELEFONIA CORPORATIVA </vt:lpstr>
      <vt:lpstr>                                                 GESTÃO DE TELEFONIA CORPORATIVA </vt:lpstr>
      <vt:lpstr>                                                 GESTÃO DE TELEFONIA CORPORATIVA </vt:lpstr>
      <vt:lpstr>                                                 GESTÃO DE TELEFONIA CORPORATIVA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Gestão de Telefonia Corporativa</dc:title>
  <dc:creator>user</dc:creator>
  <cp:lastModifiedBy>SIDNEI QUEIROZ</cp:lastModifiedBy>
  <cp:revision>30</cp:revision>
  <dcterms:created xsi:type="dcterms:W3CDTF">2021-04-13T15:58:08Z</dcterms:created>
  <dcterms:modified xsi:type="dcterms:W3CDTF">2021-04-16T03:36:15Z</dcterms:modified>
</cp:coreProperties>
</file>